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57" r:id="rId4"/>
    <p:sldId id="264" r:id="rId5"/>
    <p:sldId id="258" r:id="rId6"/>
    <p:sldId id="259" r:id="rId7"/>
    <p:sldId id="260" r:id="rId8"/>
    <p:sldId id="261" r:id="rId9"/>
    <p:sldId id="263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B3E451A-891C-427E-A5FC-197D3ADF8EAB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98032E6-7CF2-49E8-96DD-824D3D856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8077200" cy="1673352"/>
          </a:xfrm>
        </p:spPr>
        <p:txBody>
          <a:bodyPr/>
          <a:lstStyle/>
          <a:p>
            <a:r>
              <a:rPr lang="en-US" dirty="0" smtClean="0"/>
              <a:t>HTML Basics for </a:t>
            </a:r>
            <a:r>
              <a:rPr lang="en-US" dirty="0" err="1" smtClean="0"/>
              <a:t>SchoolWeb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with Sandy Lumley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Open a page of your </a:t>
            </a:r>
            <a:r>
              <a:rPr lang="en-US" b="1" dirty="0" err="1" smtClean="0"/>
              <a:t>SchoolWeb</a:t>
            </a:r>
            <a:r>
              <a:rPr lang="en-US" b="1" dirty="0" smtClean="0"/>
              <a:t> to use for practice.</a:t>
            </a:r>
            <a:br>
              <a:rPr lang="en-US" b="1" dirty="0" smtClean="0"/>
            </a:b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Insert a table into a page of your </a:t>
            </a:r>
            <a:r>
              <a:rPr lang="en-US" b="1" dirty="0" err="1" smtClean="0"/>
              <a:t>SchoolWeb</a:t>
            </a:r>
            <a:r>
              <a:rPr lang="en-US" b="1" dirty="0" smtClean="0"/>
              <a:t>.</a:t>
            </a:r>
            <a:br>
              <a:rPr lang="en-US" b="1" dirty="0" smtClean="0"/>
            </a:b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Insert a graphic into the table.</a:t>
            </a:r>
            <a:br>
              <a:rPr lang="en-US" b="1" dirty="0" smtClean="0"/>
            </a:b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Find the HTML source button, look </a:t>
            </a:r>
            <a:r>
              <a:rPr lang="en-US" b="1" dirty="0" smtClean="0"/>
              <a:t>at </a:t>
            </a:r>
            <a:r>
              <a:rPr lang="en-US" b="1" dirty="0" smtClean="0"/>
              <a:t>the HTML </a:t>
            </a:r>
            <a:r>
              <a:rPr lang="en-US" b="1" dirty="0" smtClean="0"/>
              <a:t>source </a:t>
            </a:r>
            <a:r>
              <a:rPr lang="en-US" b="1" dirty="0" smtClean="0"/>
              <a:t>code.  Why does the source only include a portion of the HTML?</a:t>
            </a:r>
            <a:br>
              <a:rPr lang="en-US" b="1" dirty="0" smtClean="0"/>
            </a:b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b="1" dirty="0" smtClean="0"/>
              <a:t>Using the HTML source button, create another row for the table</a:t>
            </a:r>
            <a:r>
              <a:rPr lang="en-US" b="1" dirty="0" smtClean="0"/>
              <a:t>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&lt;</a:t>
            </a:r>
            <a:r>
              <a:rPr lang="en-US" b="1" dirty="0" err="1" smtClean="0"/>
              <a:t>tr</a:t>
            </a:r>
            <a:r>
              <a:rPr lang="en-US" b="1" dirty="0" smtClean="0"/>
              <a:t>&gt;&lt;td&gt;my info&lt;/td&gt;&lt;/</a:t>
            </a:r>
            <a:r>
              <a:rPr lang="en-US" b="1" dirty="0" err="1" smtClean="0"/>
              <a:t>tr</a:t>
            </a:r>
            <a:r>
              <a:rPr lang="en-US" b="1" dirty="0" smtClean="0"/>
              <a:t>&gt;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 marL="514350" indent="-514350">
              <a:buFont typeface="+mj-lt"/>
              <a:buAutoNum type="arabicPeriod" startAt="5"/>
            </a:pPr>
            <a:r>
              <a:rPr lang="en-US" b="1" dirty="0" smtClean="0"/>
              <a:t>Insert an HREF link into the table that links to the Marcus website http://mhs.lisd.net.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&lt;a </a:t>
            </a:r>
            <a:r>
              <a:rPr lang="en-US" b="1" dirty="0" err="1" smtClean="0"/>
              <a:t>href</a:t>
            </a:r>
            <a:r>
              <a:rPr lang="en-US" b="1" dirty="0" smtClean="0"/>
              <a:t>=“http://mhs.lisd.net”&gt;</a:t>
            </a:r>
            <a:r>
              <a:rPr lang="en-US" b="1" dirty="0" err="1" smtClean="0"/>
              <a:t>marcus</a:t>
            </a:r>
            <a:r>
              <a:rPr lang="en-US" b="1" dirty="0" smtClean="0"/>
              <a:t>&lt;/a&gt;</a:t>
            </a:r>
            <a:br>
              <a:rPr lang="en-US" b="1" dirty="0" smtClean="0"/>
            </a:b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b="1" dirty="0" smtClean="0"/>
              <a:t>Make </a:t>
            </a:r>
            <a:r>
              <a:rPr lang="en-US" b="1" dirty="0" smtClean="0"/>
              <a:t>the link open into a new window.</a:t>
            </a:r>
            <a:br>
              <a:rPr lang="en-US" b="1" dirty="0" smtClean="0"/>
            </a:br>
            <a:r>
              <a:rPr lang="en-US" b="1" dirty="0" smtClean="0"/>
              <a:t>target =“_blank”</a:t>
            </a:r>
            <a:br>
              <a:rPr lang="en-US" b="1" dirty="0" smtClean="0"/>
            </a:br>
            <a:endParaRPr lang="en-US" b="1" dirty="0" smtClean="0"/>
          </a:p>
          <a:p>
            <a:pPr marL="514350" indent="-514350">
              <a:buFont typeface="+mj-lt"/>
              <a:buAutoNum type="arabicPeriod" startAt="5"/>
            </a:pPr>
            <a:r>
              <a:rPr lang="en-US" b="1" dirty="0" smtClean="0"/>
              <a:t>Insert an </a:t>
            </a:r>
            <a:r>
              <a:rPr lang="en-US" b="1" dirty="0" smtClean="0"/>
              <a:t>HREF </a:t>
            </a:r>
            <a:r>
              <a:rPr lang="en-US" b="1" dirty="0" smtClean="0"/>
              <a:t>link into the table that links to another location on the same page</a:t>
            </a:r>
            <a:r>
              <a:rPr lang="en-US" b="1" dirty="0" smtClean="0"/>
              <a:t>.</a:t>
            </a:r>
            <a:br>
              <a:rPr lang="en-US" b="1" dirty="0" smtClean="0"/>
            </a:br>
            <a:r>
              <a:rPr lang="en-US" b="1" dirty="0" smtClean="0"/>
              <a:t>&lt;a name=“</a:t>
            </a:r>
            <a:r>
              <a:rPr lang="en-US" b="1" dirty="0" err="1" smtClean="0"/>
              <a:t>marcus</a:t>
            </a:r>
            <a:r>
              <a:rPr lang="en-US" b="1" dirty="0" smtClean="0"/>
              <a:t>”&gt;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&lt;a </a:t>
            </a:r>
            <a:r>
              <a:rPr lang="en-US" b="1" dirty="0" err="1" smtClean="0"/>
              <a:t>href</a:t>
            </a:r>
            <a:r>
              <a:rPr lang="en-US" b="1" dirty="0" smtClean="0"/>
              <a:t>=“#</a:t>
            </a:r>
            <a:r>
              <a:rPr lang="en-US" b="1" dirty="0" err="1" smtClean="0"/>
              <a:t>marcus</a:t>
            </a:r>
            <a:r>
              <a:rPr lang="en-US" b="1" dirty="0" smtClean="0"/>
              <a:t>”&gt;</a:t>
            </a:r>
          </a:p>
          <a:p>
            <a:pPr marL="514350" indent="-514350">
              <a:buFont typeface="+mj-lt"/>
              <a:buAutoNum type="arabicPeriod" startAt="5"/>
            </a:pPr>
            <a:endParaRPr lang="en-US" b="1" dirty="0" smtClean="0"/>
          </a:p>
          <a:p>
            <a:pPr marL="514350" indent="-514350">
              <a:buFont typeface="+mj-lt"/>
              <a:buAutoNum type="arabicPeriod" startAt="5"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HTML?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err="1" smtClean="0"/>
              <a:t>HyperText</a:t>
            </a:r>
            <a:r>
              <a:rPr lang="en-US" sz="4000" dirty="0" smtClean="0"/>
              <a:t> Markup Language (</a:t>
            </a:r>
            <a:r>
              <a:rPr lang="en-US" sz="4000" i="1" dirty="0" smtClean="0"/>
              <a:t>HTML</a:t>
            </a:r>
            <a:r>
              <a:rPr lang="en-US" sz="4000" dirty="0" smtClean="0"/>
              <a:t>)</a:t>
            </a:r>
          </a:p>
          <a:p>
            <a:pPr algn="ctr">
              <a:buNone/>
            </a:pPr>
            <a:r>
              <a:rPr lang="en-US" sz="4000" dirty="0" smtClean="0"/>
              <a:t>is the main markup language for displaying web pages and other information that can be displayed in a web browser.</a:t>
            </a:r>
            <a:br>
              <a:rPr lang="en-US" sz="4000" dirty="0" smtClean="0"/>
            </a:b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HTML?</a:t>
            </a:r>
            <a:endParaRPr lang="en-US" dirty="0"/>
          </a:p>
        </p:txBody>
      </p:sp>
      <p:pic>
        <p:nvPicPr>
          <p:cNvPr id="4" name="Content Placeholder 3" descr="ser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90725" y="1813560"/>
            <a:ext cx="5324475" cy="43586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HTML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&lt;html&gt;</a:t>
            </a:r>
          </a:p>
          <a:p>
            <a:pPr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&lt;/html&gt;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HTML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&lt;html&gt;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</a:rPr>
              <a:t>&lt;body&gt;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n-US" b="1" dirty="0">
              <a:solidFill>
                <a:schemeClr val="tx2"/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</a:rPr>
              <a:t>&lt;/body&gt;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&lt;/html&gt;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HTML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&lt;html&gt;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</a:rPr>
              <a:t>&lt;body&gt;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&lt;table&gt;</a:t>
            </a:r>
          </a:p>
          <a:p>
            <a:pPr>
              <a:buNone/>
            </a:pPr>
            <a:endParaRPr lang="en-US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&lt;/table&gt;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</a:rPr>
              <a:t>&lt;/body&gt;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&lt;/html&gt;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HTML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&lt;html&gt;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</a:rPr>
              <a:t>&lt;body&gt;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&lt;table&gt;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</a:t>
            </a:r>
            <a:r>
              <a:rPr lang="en-US" b="1" dirty="0" err="1" smtClean="0">
                <a:solidFill>
                  <a:srgbClr val="00B050"/>
                </a:solidFill>
              </a:rPr>
              <a:t>tr</a:t>
            </a:r>
            <a:r>
              <a:rPr lang="en-US" b="1" dirty="0" smtClean="0">
                <a:solidFill>
                  <a:srgbClr val="00B050"/>
                </a:solidFill>
              </a:rPr>
              <a:t>&gt;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&lt;/</a:t>
            </a:r>
            <a:r>
              <a:rPr lang="en-US" b="1" dirty="0" err="1" smtClean="0">
                <a:solidFill>
                  <a:srgbClr val="00B050"/>
                </a:solidFill>
              </a:rPr>
              <a:t>tr</a:t>
            </a:r>
            <a:r>
              <a:rPr lang="en-US" b="1" dirty="0" smtClean="0">
                <a:solidFill>
                  <a:srgbClr val="00B050"/>
                </a:solidFill>
              </a:rPr>
              <a:t>&gt;</a:t>
            </a:r>
            <a:endParaRPr lang="en-US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&lt;/table&gt;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</a:rPr>
              <a:t>&lt;/body&gt;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&lt;/html&gt;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HTML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&lt;html&gt;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</a:rPr>
              <a:t>&lt;body&gt;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&lt;table&gt;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</a:t>
            </a:r>
            <a:r>
              <a:rPr lang="en-US" b="1" dirty="0" err="1" smtClean="0">
                <a:solidFill>
                  <a:srgbClr val="00B050"/>
                </a:solidFill>
              </a:rPr>
              <a:t>tr</a:t>
            </a:r>
            <a:r>
              <a:rPr lang="en-US" b="1" dirty="0" smtClean="0">
                <a:solidFill>
                  <a:srgbClr val="00B050"/>
                </a:solidFill>
              </a:rPr>
              <a:t>&gt;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&lt;td&gt;TEKS&lt;/td&gt;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&lt;td&gt;Activities&lt;/td&gt;</a:t>
            </a:r>
            <a:endParaRPr lang="en-US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&lt;td&gt;Video&lt;/td&gt;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&lt;/</a:t>
            </a:r>
            <a:r>
              <a:rPr lang="en-US" b="1" dirty="0" err="1" smtClean="0">
                <a:solidFill>
                  <a:srgbClr val="00B050"/>
                </a:solidFill>
              </a:rPr>
              <a:t>tr</a:t>
            </a:r>
            <a:r>
              <a:rPr lang="en-US" b="1" dirty="0" smtClean="0">
                <a:solidFill>
                  <a:srgbClr val="00B050"/>
                </a:solidFill>
              </a:rPr>
              <a:t>&gt;</a:t>
            </a:r>
            <a:endParaRPr lang="en-US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&lt;/table&gt;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</a:rPr>
              <a:t>&lt;/body&gt;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&lt;/html&gt;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HTML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5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en-US" sz="5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5400" b="1" dirty="0" smtClean="0">
                <a:solidFill>
                  <a:srgbClr val="FF0000"/>
                </a:solidFill>
              </a:rPr>
              <a:t>Let’s create the html file.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141</TotalTime>
  <Words>203</Words>
  <Application>Microsoft Office PowerPoint</Application>
  <PresentationFormat>On-screen Show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HTML Basics for SchoolWeb with Sandy Lumley</vt:lpstr>
      <vt:lpstr>What is HTML?</vt:lpstr>
      <vt:lpstr>Why HTML?</vt:lpstr>
      <vt:lpstr>A Sample HTML file</vt:lpstr>
      <vt:lpstr>A Sample HTML file</vt:lpstr>
      <vt:lpstr>A Sample HTML file</vt:lpstr>
      <vt:lpstr>A Sample HTML file</vt:lpstr>
      <vt:lpstr>A Sample HTML file</vt:lpstr>
      <vt:lpstr>A Sample HTML file</vt:lpstr>
      <vt:lpstr>Practice</vt:lpstr>
      <vt:lpstr>Practice</vt:lpstr>
      <vt:lpstr>Practice</vt:lpstr>
    </vt:vector>
  </TitlesOfParts>
  <Company>Lewisville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Lewisville ISD</dc:creator>
  <cp:lastModifiedBy>Lewisville ISD</cp:lastModifiedBy>
  <cp:revision>9</cp:revision>
  <dcterms:created xsi:type="dcterms:W3CDTF">2012-08-21T02:14:29Z</dcterms:created>
  <dcterms:modified xsi:type="dcterms:W3CDTF">2012-08-21T15:00:21Z</dcterms:modified>
</cp:coreProperties>
</file>