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6" r:id="rId1"/>
    <p:sldMasterId id="2147483833" r:id="rId2"/>
  </p:sldMasterIdLst>
  <p:notesMasterIdLst>
    <p:notesMasterId r:id="rId11"/>
  </p:notesMasterIdLst>
  <p:handoutMasterIdLst>
    <p:handoutMasterId r:id="rId12"/>
  </p:handoutMasterIdLst>
  <p:sldIdLst>
    <p:sldId id="276" r:id="rId3"/>
    <p:sldId id="267" r:id="rId4"/>
    <p:sldId id="268" r:id="rId5"/>
    <p:sldId id="262" r:id="rId6"/>
    <p:sldId id="257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FF0066"/>
    <a:srgbClr val="339966"/>
    <a:srgbClr val="FF33CC"/>
    <a:srgbClr val="FF66CC"/>
    <a:srgbClr val="FF9900"/>
    <a:srgbClr val="9900FF"/>
    <a:srgbClr val="993366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32732" autoAdjust="0"/>
    <p:restoredTop sz="94713" autoAdjust="0"/>
  </p:normalViewPr>
  <p:slideViewPr>
    <p:cSldViewPr>
      <p:cViewPr>
        <p:scale>
          <a:sx n="70" d="100"/>
          <a:sy n="70" d="100"/>
        </p:scale>
        <p:origin x="-96" y="-6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-78" y="84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Confidentiality (and other special ed concerns that could conceivably get us both fired if you don't do them)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71CCE21-9A71-48BD-B145-FE7B97220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A0B215B-3B1A-4B4F-AB92-7B59CBF9CF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34D57A-1C94-484C-B6CF-8323DB72D1E8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2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17CB9D-ED72-4737-9017-AAD30BD0A8FB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3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F8773-9E99-4025-97ED-4D54310C40DD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4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C02CC-46D3-4CE0-9C44-BF4D5AE775FF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5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A30032-343D-4939-9086-CA1E0EDCB0D6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6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8B9CB1-A794-4166-995A-BF26BE8062A0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7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B3952-32B9-4CD5-93AE-769889C184B8}" type="slidenum">
              <a:rPr lang="en-US">
                <a:latin typeface="Times New Roman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8</a:t>
            </a:fld>
            <a:endParaRPr lang="en-US">
              <a:latin typeface="Times New Roman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EC6B0-FD97-4BC4-8665-DA8180E2AF42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08D8-17F4-41DE-B9C7-687DD3AB4B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ACFA7-89EF-4F80-8ED1-0652CE80B544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0D6CB-45DF-424F-9F1C-AF04CF9DE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570A3-3732-4523-9405-81A12F70FD1B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E1209-FC5C-47AE-A9F2-824C040ACA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E2E48-E929-40AB-B483-6AD24406F9A8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5FADB-59C9-464C-9881-DD6B6D11CC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E87CE2A-73E3-43E4-B7BA-2E380888D68C}" type="datetime1">
              <a:rPr/>
              <a:pPr>
                <a:defRPr/>
              </a:pPr>
              <a:t>8/19/12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A9890D-A986-4A38-A71F-96CEBC143BA0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21809-EC04-4138-94BC-8130C46C3AD6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3233E-C08D-41F0-93DF-08B387A4B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F94C5B-E610-49FF-BA53-58F399592B3B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2EEB6-4BCF-45A8-A503-873B74A8F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82AE-59BA-4E20-9B43-9156FE8EE427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84C6E-2D08-42E4-A935-AE562E8409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3B67C-372C-4652-A678-FA838DB007F0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15F2F-D903-4BCB-8FC0-F6DD75BF6C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4B378-7726-4D1F-8F47-5523D2B9BDE0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C8C6A-EACE-4382-A54A-A3AA4AE5DB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4F57-6854-42BB-B067-E1E34D3F858D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E06A4-A701-4E22-B2E9-418EE303E0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9FF31-6EC7-43C1-A188-D92EB35D67D6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C7D8C-2940-40C9-B010-C95BDF10CA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288EA-78CD-4C37-B33D-64F847C764C0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E0DCA-933F-4D3E-8F86-D768A9F367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E942-CEF9-4520-B4F7-039233D594D2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88712-EA22-403F-AA9A-2AA88D67C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5806E-E3A0-4E56-8950-2EFDF793DFE7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1172F-22F4-42AF-8E2C-73C792F35A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FC8C4-0695-4592-9AC5-07BE1DE8DAFA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1F01C78-91EB-4606-BC8A-B008B65A63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3A5C8-136E-4DFB-AE20-CF210C7AD9E3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9A271-6C26-4764-AB50-C281B632A8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1008B-7AF1-44AF-A028-F6C638862E38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CD325-5B19-4637-AB9E-7273578E31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ADB8-A7F4-4F6B-9A36-0F37DE4E7397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843DA-3D30-4CAE-ADF3-B2806BB93B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7B01C-6C6C-4DC1-9640-86CEF8088BCA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9F69B-B1B6-4BD8-865C-38A7F6219C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B33BC-D6F7-4A16-AADA-21182ECFA399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956C6-CAF4-467F-8805-E447CEFD7B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1384B-9A98-43F7-8761-01925BE19921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7BAA-3520-4B42-9CE8-946B5A743B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FEC30-3B69-4EB3-83F0-7C734B99BDE9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E34E4-9AC1-4AD1-A068-F154E1508B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D462C-3203-4AE7-8D11-23950921798B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C5A9D-DF30-435A-BD1F-08FFB79703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63700A7-1BB5-4638-B915-A44FF956F1D8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88E5B0E-74DE-4249-8EB9-09E83DD63E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0" r:id="rId2"/>
    <p:sldLayoutId id="2147483849" r:id="rId3"/>
    <p:sldLayoutId id="2147483848" r:id="rId4"/>
    <p:sldLayoutId id="2147483847" r:id="rId5"/>
    <p:sldLayoutId id="2147483846" r:id="rId6"/>
    <p:sldLayoutId id="2147483845" r:id="rId7"/>
    <p:sldLayoutId id="2147483844" r:id="rId8"/>
    <p:sldLayoutId id="2147483843" r:id="rId9"/>
    <p:sldLayoutId id="2147483842" r:id="rId10"/>
    <p:sldLayoutId id="2147483841" r:id="rId11"/>
    <p:sldLayoutId id="2147483859" r:id="rId12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ea typeface="ＭＳ Ｐゴシック" pitchFamily="-72" charset="-128"/>
          <a:cs typeface="ＭＳ Ｐゴシック" pitchFamily="-7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342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145D40D-990F-4EAF-B475-3C9C64F9A799}" type="datetime1">
              <a:rPr lang="en-US"/>
              <a:pPr>
                <a:defRPr/>
              </a:pPr>
              <a:t>8/19/12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 dirty="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F342D9-622C-4856-9FBB-FB2A09080F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7" r:id="rId2"/>
    <p:sldLayoutId id="2147483861" r:id="rId3"/>
    <p:sldLayoutId id="2147483856" r:id="rId4"/>
    <p:sldLayoutId id="2147483855" r:id="rId5"/>
    <p:sldLayoutId id="2147483854" r:id="rId6"/>
    <p:sldLayoutId id="2147483853" r:id="rId7"/>
    <p:sldLayoutId id="2147483852" r:id="rId8"/>
    <p:sldLayoutId id="2147483862" r:id="rId9"/>
    <p:sldLayoutId id="2147483851" r:id="rId10"/>
    <p:sldLayoutId id="2147483863" r:id="rId11"/>
    <p:sldLayoutId id="2147483864" r:id="rId12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-72" charset="2"/>
        <a:buChar char=""/>
        <a:defRPr sz="26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-72" charset="2"/>
        <a:buChar char=""/>
        <a:defRPr sz="2300" kern="1200">
          <a:solidFill>
            <a:srgbClr val="6C6C6C"/>
          </a:solidFill>
          <a:latin typeface="+mn-lt"/>
          <a:ea typeface="ＭＳ Ｐゴシック" pitchFamily="-72" charset="-128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-72" charset="2"/>
        <a:buChar char="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-72" charset="2"/>
        <a:buChar char=""/>
        <a:defRPr sz="2000" kern="1200">
          <a:solidFill>
            <a:srgbClr val="6C6C6C"/>
          </a:solidFill>
          <a:latin typeface="+mn-lt"/>
          <a:ea typeface="ＭＳ Ｐゴシック" pitchFamily="-72" charset="-128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-72" charset="2"/>
        <a:buChar char=""/>
        <a:defRPr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Tahoma" pitchFamily="34" charset="0"/>
                <a:ea typeface="+mj-ea"/>
                <a:cs typeface="Tahoma" pitchFamily="34" charset="0"/>
              </a:rPr>
              <a:t>Special Education</a:t>
            </a:r>
            <a:r>
              <a:rPr lang="en-US" sz="4000" dirty="0" smtClean="0">
                <a:ea typeface="+mj-ea"/>
                <a:cs typeface="+mj-cs"/>
              </a:rPr>
              <a:t/>
            </a:r>
            <a:br>
              <a:rPr lang="en-US" sz="4000" dirty="0" smtClean="0">
                <a:ea typeface="+mj-ea"/>
                <a:cs typeface="+mj-cs"/>
              </a:rPr>
            </a:br>
            <a:endParaRPr lang="en-US" sz="4000" dirty="0">
              <a:ea typeface="+mj-ea"/>
              <a:cs typeface="+mj-cs"/>
            </a:endParaRPr>
          </a:p>
        </p:txBody>
      </p:sp>
      <p:sp>
        <p:nvSpPr>
          <p:cNvPr id="29698" name="Subtitle 6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r>
              <a:rPr lang="en-US" b="1" smtClean="0">
                <a:latin typeface="Tahoma" pitchFamily="-72" charset="0"/>
                <a:ea typeface="Tahoma" pitchFamily="-72" charset="0"/>
                <a:cs typeface="Tahoma" pitchFamily="-72" charset="0"/>
              </a:rPr>
              <a:t>Marcus High School</a:t>
            </a:r>
          </a:p>
          <a:p>
            <a:r>
              <a:rPr lang="en-US" b="1" smtClean="0">
                <a:latin typeface="Tahoma" pitchFamily="-72" charset="0"/>
                <a:ea typeface="Tahoma" pitchFamily="-72" charset="0"/>
                <a:cs typeface="Tahoma" pitchFamily="-72" charset="0"/>
              </a:rPr>
              <a:t>In-service 2012-2013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53F52E-9D66-46DD-A365-807A27840332}" type="slidenum">
              <a:rPr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1</a:t>
            </a:fld>
            <a:endParaRPr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Tahoma" pitchFamily="34" charset="0"/>
                <a:ea typeface="+mj-ea"/>
                <a:cs typeface="Tahoma" pitchFamily="34" charset="0"/>
              </a:rPr>
              <a:t>Teacher Responsibility under the Law</a:t>
            </a:r>
            <a:endParaRPr lang="en-US" sz="3200" dirty="0"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26631" name="Rectangle 7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5775325" cy="4221163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b="1"/>
              <a:t>   </a:t>
            </a:r>
            <a:r>
              <a:rPr lang="en-US" sz="1600" smtClean="0">
                <a:latin typeface="Tahoma" pitchFamily="-72" charset="0"/>
                <a:ea typeface="Tahoma" pitchFamily="-72" charset="0"/>
                <a:cs typeface="Tahoma" pitchFamily="-72" charset="0"/>
              </a:rPr>
              <a:t>Every employee in the state who has signed a contract with a school district </a:t>
            </a:r>
            <a:r>
              <a:rPr lang="en-US" sz="1600" b="1" smtClean="0">
                <a:latin typeface="Tahoma" pitchFamily="-72" charset="0"/>
                <a:ea typeface="Tahoma" pitchFamily="-72" charset="0"/>
                <a:cs typeface="Tahoma" pitchFamily="-72" charset="0"/>
              </a:rPr>
              <a:t>has agreed</a:t>
            </a:r>
            <a:r>
              <a:rPr lang="en-US" sz="1600" smtClean="0">
                <a:latin typeface="Tahoma" pitchFamily="-72" charset="0"/>
                <a:ea typeface="Tahoma" pitchFamily="-72" charset="0"/>
                <a:cs typeface="Tahoma" pitchFamily="-72" charset="0"/>
              </a:rPr>
              <a:t> to obey federal law, state law, and local policy. 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smtClean="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smtClean="0">
                <a:latin typeface="Tahoma" pitchFamily="-72" charset="0"/>
                <a:ea typeface="Tahoma" pitchFamily="-72" charset="0"/>
                <a:cs typeface="Tahoma" pitchFamily="-72" charset="0"/>
              </a:rPr>
              <a:t>	An employees failure to comply with special education services is in </a:t>
            </a:r>
            <a:r>
              <a:rPr lang="en-US" sz="1600" b="1" u="sng" smtClean="0">
                <a:latin typeface="Tahoma" pitchFamily="-72" charset="0"/>
                <a:ea typeface="Tahoma" pitchFamily="-72" charset="0"/>
                <a:cs typeface="Tahoma" pitchFamily="-72" charset="0"/>
              </a:rPr>
              <a:t>direct violation of IDEA</a:t>
            </a:r>
            <a:r>
              <a:rPr lang="en-US" sz="1600" smtClean="0">
                <a:latin typeface="Tahoma" pitchFamily="-72" charset="0"/>
                <a:ea typeface="Tahoma" pitchFamily="-72" charset="0"/>
                <a:cs typeface="Tahoma" pitchFamily="-72" charset="0"/>
              </a:rPr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smtClean="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smtClean="0">
                <a:latin typeface="Tahoma" pitchFamily="-72" charset="0"/>
                <a:ea typeface="Tahoma" pitchFamily="-72" charset="0"/>
                <a:cs typeface="Tahoma" pitchFamily="-72" charset="0"/>
              </a:rPr>
              <a:t>	Under the federal IDEA and FERPA laws, “Education records” means those records that are: 1) directly related to a student; and 2) maintained by an educational agency or institution or by a party acting for the agency or institution. </a:t>
            </a:r>
          </a:p>
          <a:p>
            <a:pPr>
              <a:spcBef>
                <a:spcPct val="50000"/>
              </a:spcBef>
              <a:buClr>
                <a:schemeClr val="bg1"/>
              </a:buClr>
              <a:buFontTx/>
              <a:buNone/>
            </a:pPr>
            <a:endParaRPr lang="en-US"/>
          </a:p>
          <a:p>
            <a:endParaRPr lang="en-US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FC6C22-F261-4634-8995-8749BC5F954F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2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143000" y="2438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Tahoma" pitchFamily="-72" charset="0"/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066800" y="381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Tahoma" pitchFamily="-72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latin typeface="Tahoma" pitchFamily="34" charset="0"/>
                <a:ea typeface="+mj-ea"/>
                <a:cs typeface="Tahoma" pitchFamily="34" charset="0"/>
              </a:rPr>
              <a:t>Types </a:t>
            </a:r>
            <a:r>
              <a:rPr lang="en-US" sz="3600" dirty="0">
                <a:latin typeface="Tahoma" pitchFamily="34" charset="0"/>
                <a:ea typeface="+mj-ea"/>
                <a:cs typeface="Tahoma" pitchFamily="34" charset="0"/>
              </a:rPr>
              <a:t>of Information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6096000" cy="51054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b="1" dirty="0">
              <a:ea typeface="+mn-ea"/>
              <a:cs typeface="+mn-cs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b="1" dirty="0" smtClean="0">
                <a:latin typeface="Tahoma" pitchFamily="34" charset="0"/>
                <a:ea typeface="+mn-ea"/>
                <a:cs typeface="Tahoma" pitchFamily="34" charset="0"/>
              </a:rPr>
              <a:t>Educational records/types </a:t>
            </a:r>
            <a:r>
              <a:rPr lang="en-US" sz="2000" b="1" dirty="0">
                <a:latin typeface="Tahoma" pitchFamily="34" charset="0"/>
                <a:ea typeface="+mn-ea"/>
                <a:cs typeface="Tahoma" pitchFamily="34" charset="0"/>
              </a:rPr>
              <a:t>of </a:t>
            </a:r>
            <a:r>
              <a:rPr lang="en-US" sz="2000" b="1" dirty="0" smtClean="0">
                <a:latin typeface="Tahoma" pitchFamily="34" charset="0"/>
                <a:ea typeface="+mn-ea"/>
                <a:cs typeface="Tahoma" pitchFamily="34" charset="0"/>
              </a:rPr>
              <a:t>information:</a:t>
            </a: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 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0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student's and parents' </a:t>
            </a: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names</a:t>
            </a:r>
            <a:endParaRPr lang="en-US" sz="20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address and phone number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the student's date and place of birth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date of enrollment in the school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records from previous schools attended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attendance </a:t>
            </a: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records</a:t>
            </a:r>
            <a:endParaRPr lang="en-US" sz="20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>
                <a:latin typeface="Tahoma" pitchFamily="34" charset="0"/>
                <a:ea typeface="+mn-ea"/>
                <a:cs typeface="Tahoma" pitchFamily="34" charset="0"/>
              </a:rPr>
              <a:t>subjects taken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grades/credits taken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school activities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assessment results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discipline records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immunization records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 smtClean="0">
                <a:latin typeface="Tahoma" pitchFamily="34" charset="0"/>
                <a:ea typeface="+mn-ea"/>
                <a:cs typeface="Tahoma" pitchFamily="34" charset="0"/>
              </a:rPr>
              <a:t>correspondence from parents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000" b="1" dirty="0" smtClean="0">
              <a:ea typeface="+mn-ea"/>
              <a:cs typeface="+mn-cs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32771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BAB46A-1975-4EBD-9528-712F56925B3E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3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100" dirty="0" smtClean="0">
                <a:latin typeface="Tahoma" pitchFamily="34" charset="0"/>
                <a:ea typeface="+mj-ea"/>
                <a:cs typeface="Tahoma" pitchFamily="34" charset="0"/>
              </a:rPr>
              <a:t>Maintaining Confidentiality with Educational Records</a:t>
            </a:r>
            <a:r>
              <a:rPr lang="en-US" dirty="0" smtClean="0">
                <a:latin typeface="Tahoma" pitchFamily="34" charset="0"/>
                <a:ea typeface="+mj-ea"/>
                <a:cs typeface="Tahoma" pitchFamily="34" charset="0"/>
              </a:rPr>
              <a:t/>
            </a:r>
            <a:br>
              <a:rPr lang="en-US" dirty="0" smtClean="0">
                <a:latin typeface="Tahoma" pitchFamily="34" charset="0"/>
                <a:ea typeface="+mj-ea"/>
                <a:cs typeface="Tahoma" pitchFamily="34" charset="0"/>
              </a:rPr>
            </a:br>
            <a:endParaRPr lang="en-US" dirty="0"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5867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ARD notices should 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not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be left out or easily accessible to other students. </a:t>
            </a:r>
          </a:p>
          <a:p>
            <a:pPr>
              <a:lnSpc>
                <a:spcPct val="9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9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Store IEP’s/Accommodations in a </a:t>
            </a:r>
            <a:r>
              <a:rPr lang="en-US" sz="1800" b="1" u="sng">
                <a:latin typeface="Tahoma" pitchFamily="-72" charset="0"/>
                <a:ea typeface="Tahoma" pitchFamily="-72" charset="0"/>
                <a:cs typeface="Tahoma" pitchFamily="-72" charset="0"/>
              </a:rPr>
              <a:t>secure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 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location to which  only you have access.  </a:t>
            </a:r>
          </a:p>
          <a:p>
            <a:pPr>
              <a:lnSpc>
                <a:spcPct val="9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90000"/>
              </a:lnSpc>
            </a:pPr>
            <a:r>
              <a:rPr lang="en-US" sz="1800" b="1" u="sng">
                <a:latin typeface="Tahoma" pitchFamily="-72" charset="0"/>
                <a:ea typeface="Tahoma" pitchFamily="-72" charset="0"/>
                <a:cs typeface="Tahoma" pitchFamily="-72" charset="0"/>
              </a:rPr>
              <a:t>Be discreet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when giving modified tests, modified assignments and when sending students to SSS.</a:t>
            </a:r>
          </a:p>
          <a:p>
            <a:pPr>
              <a:lnSpc>
                <a:spcPct val="9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9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Be professional when engaging in conversations regarding not only special education students, but also regular education students.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172517-0D8F-4750-8EF3-B12030967354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4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>
                <a:solidFill>
                  <a:schemeClr val="hlink"/>
                </a:solidFill>
                <a:latin typeface="Tahoma" pitchFamily="34" charset="0"/>
                <a:ea typeface="+mj-ea"/>
                <a:cs typeface="Tahoma" pitchFamily="34" charset="0"/>
              </a:rPr>
              <a:t>Teacher </a:t>
            </a:r>
            <a:r>
              <a:rPr lang="en-US" sz="3200" dirty="0" smtClean="0">
                <a:solidFill>
                  <a:schemeClr val="hlink"/>
                </a:solidFill>
                <a:latin typeface="Tahoma" pitchFamily="34" charset="0"/>
                <a:ea typeface="+mj-ea"/>
                <a:cs typeface="Tahoma" pitchFamily="34" charset="0"/>
              </a:rPr>
              <a:t>Responsibilities for ARD meetings</a:t>
            </a:r>
            <a:r>
              <a:rPr lang="en-US" sz="3200" dirty="0" smtClean="0">
                <a:ea typeface="+mj-ea"/>
                <a:cs typeface="+mj-cs"/>
              </a:rPr>
              <a:t> </a:t>
            </a:r>
            <a:endParaRPr lang="en-US" sz="3200" dirty="0">
              <a:ea typeface="+mj-ea"/>
              <a:cs typeface="+mj-cs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60198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Attend Admission, Review and Dismissal (ARD) Meetings as scheduled. </a:t>
            </a:r>
          </a:p>
          <a:p>
            <a:pPr>
              <a:lnSpc>
                <a:spcPct val="8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Complete the teacher input sheet </a:t>
            </a:r>
            <a:r>
              <a:rPr lang="en-US" sz="1800" b="1">
                <a:latin typeface="Tahoma" pitchFamily="-72" charset="0"/>
                <a:ea typeface="Tahoma" pitchFamily="-72" charset="0"/>
                <a:cs typeface="Tahoma" pitchFamily="-72" charset="0"/>
              </a:rPr>
              <a:t>prior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to the ARD and return it to the contact teacher. .</a:t>
            </a:r>
          </a:p>
          <a:p>
            <a:pPr>
              <a:lnSpc>
                <a:spcPct val="8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Pick-up accommodation sheets.</a:t>
            </a:r>
          </a:p>
          <a:p>
            <a:pPr>
              <a:lnSpc>
                <a:spcPct val="8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Instructionally deliver </a:t>
            </a:r>
            <a:r>
              <a:rPr lang="en-US" sz="1800" b="1" u="sng">
                <a:latin typeface="Tahoma" pitchFamily="-72" charset="0"/>
                <a:ea typeface="Tahoma" pitchFamily="-72" charset="0"/>
                <a:cs typeface="Tahoma" pitchFamily="-72" charset="0"/>
              </a:rPr>
              <a:t>all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accommodations determined by the ARD committee.</a:t>
            </a:r>
          </a:p>
          <a:p>
            <a:pPr>
              <a:lnSpc>
                <a:spcPct val="80000"/>
              </a:lnSpc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Maintain confidentiality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regarding special education students.</a:t>
            </a:r>
          </a:p>
          <a:p>
            <a:pPr>
              <a:lnSpc>
                <a:spcPct val="80000"/>
              </a:lnSpc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If for any reason you cannot attend an ARD, notify the student’s special education contact teacher. </a:t>
            </a: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F94390-5FC3-40AA-B126-FB11E6E3C43B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5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467600" cy="428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Tahoma" pitchFamily="34" charset="0"/>
                <a:ea typeface="+mj-ea"/>
                <a:cs typeface="Tahoma" pitchFamily="34" charset="0"/>
              </a:rPr>
              <a:t>The ARD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914400"/>
            <a:ext cx="5943600" cy="5334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n-US" sz="24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Arrive to </a:t>
            </a: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the ARD on time</a:t>
            </a: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19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Give input </a:t>
            </a:r>
            <a:r>
              <a:rPr lang="en-US" sz="1900" u="sng" dirty="0">
                <a:latin typeface="Tahoma" pitchFamily="34" charset="0"/>
                <a:ea typeface="+mn-ea"/>
                <a:cs typeface="Tahoma" pitchFamily="34" charset="0"/>
              </a:rPr>
              <a:t>as requested</a:t>
            </a: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. A specific script is being followed by the designated Administrator.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19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If you believe that major changes need to be made to </a:t>
            </a: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the student’s  IEP or accommodations, please </a:t>
            </a: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let the diagnostician know </a:t>
            </a:r>
            <a:r>
              <a:rPr lang="en-US" sz="1900" b="1" u="sng" dirty="0">
                <a:solidFill>
                  <a:srgbClr val="CC0000"/>
                </a:solidFill>
                <a:latin typeface="Tahoma" pitchFamily="34" charset="0"/>
                <a:ea typeface="+mn-ea"/>
                <a:cs typeface="Tahoma" pitchFamily="34" charset="0"/>
              </a:rPr>
              <a:t>prior</a:t>
            </a: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 to the ARD</a:t>
            </a: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19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If you have any concerns discuss it with the diagnostician </a:t>
            </a:r>
            <a:r>
              <a:rPr lang="en-US" sz="1900" b="1" u="sng" dirty="0">
                <a:solidFill>
                  <a:srgbClr val="CC0000"/>
                </a:solidFill>
                <a:latin typeface="Tahoma" pitchFamily="34" charset="0"/>
                <a:ea typeface="+mn-ea"/>
                <a:cs typeface="Tahoma" pitchFamily="34" charset="0"/>
              </a:rPr>
              <a:t>prior</a:t>
            </a: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 to the ARD</a:t>
            </a:r>
            <a:r>
              <a:rPr lang="en-US" sz="1900" dirty="0" smtClean="0">
                <a:latin typeface="Tahoma" pitchFamily="34" charset="0"/>
                <a:ea typeface="+mn-ea"/>
                <a:cs typeface="Tahoma" pitchFamily="34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1900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Remember that an </a:t>
            </a:r>
            <a:r>
              <a:rPr lang="en-US" sz="1900" b="1" dirty="0">
                <a:latin typeface="Tahoma" pitchFamily="34" charset="0"/>
                <a:ea typeface="+mn-ea"/>
                <a:cs typeface="Tahoma" pitchFamily="34" charset="0"/>
              </a:rPr>
              <a:t>ARD is not a </a:t>
            </a:r>
            <a:r>
              <a:rPr lang="en-US" sz="1900" b="1" u="sng" dirty="0">
                <a:latin typeface="Tahoma" pitchFamily="34" charset="0"/>
                <a:ea typeface="+mn-ea"/>
                <a:cs typeface="Tahoma" pitchFamily="34" charset="0"/>
              </a:rPr>
              <a:t>parent conference</a:t>
            </a:r>
            <a:r>
              <a:rPr lang="en-US" sz="1900" dirty="0">
                <a:latin typeface="Tahoma" pitchFamily="34" charset="0"/>
                <a:ea typeface="+mn-ea"/>
                <a:cs typeface="Tahoma" pitchFamily="34" charset="0"/>
              </a:rPr>
              <a:t>. If parents want to discuss your class in detail, they need to make an appointment with you.  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AF8FF7-D7E6-4C53-BD6C-7D7FF5D30F71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6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652463" y="420688"/>
            <a:ext cx="7061200" cy="9302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Tahoma" pitchFamily="34" charset="0"/>
                <a:ea typeface="+mj-ea"/>
                <a:cs typeface="Tahoma" pitchFamily="34" charset="0"/>
              </a:rPr>
              <a:t>Special Education Referrals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5943600" cy="4373563"/>
          </a:xfrm>
        </p:spPr>
        <p:txBody>
          <a:bodyPr/>
          <a:lstStyle/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If you suspect that a student has a learning disability, contact the student’s counselor first.</a:t>
            </a:r>
          </a:p>
          <a:p>
            <a:pPr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Students must follow the RTI process before they are referred to Special Education for testing. Mrs. Clark is in charge of the RTI process. </a:t>
            </a:r>
          </a:p>
          <a:p>
            <a:pPr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 b="1" u="sng">
                <a:solidFill>
                  <a:schemeClr val="hlink"/>
                </a:solidFill>
                <a:latin typeface="Tahoma" pitchFamily="-72" charset="0"/>
                <a:ea typeface="Tahoma" pitchFamily="-72" charset="0"/>
                <a:cs typeface="Tahoma" pitchFamily="-72" charset="0"/>
              </a:rPr>
              <a:t>Never</a:t>
            </a:r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 indicate to a parent that you think a student has a learning disability or needs to be tested for special education.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EAED5F-B918-4BA4-B79F-F32F9A942B7B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7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>
                <a:latin typeface="Tahoma" pitchFamily="34" charset="0"/>
                <a:ea typeface="+mj-ea"/>
                <a:cs typeface="Tahoma" pitchFamily="34" charset="0"/>
              </a:rPr>
              <a:t>Where to Get More Information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5775325" cy="4525963"/>
          </a:xfrm>
        </p:spPr>
        <p:txBody>
          <a:bodyPr/>
          <a:lstStyle/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Student’s Contact Teacher</a:t>
            </a:r>
          </a:p>
          <a:p>
            <a:pPr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Diagnosticians- 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Terry Oliver (A-L) or Wayne Trammel (M-Z)</a:t>
            </a:r>
          </a:p>
          <a:p>
            <a:pPr>
              <a:buFont typeface="Wingdings 2" pitchFamily="-72" charset="2"/>
              <a:buNone/>
            </a:pPr>
            <a:endParaRPr lang="en-US" sz="1800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Special Education Department Chair-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Cindi Ellis</a:t>
            </a:r>
          </a:p>
          <a:p>
            <a:pPr>
              <a:buFont typeface="Wingdings 2" pitchFamily="-72" charset="2"/>
              <a:buNone/>
            </a:pPr>
            <a:endParaRPr lang="en-US" sz="1800" u="sng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RTI Administrator- 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Rebecca Clark</a:t>
            </a:r>
          </a:p>
          <a:p>
            <a:pPr>
              <a:buFont typeface="Wingdings 2" pitchFamily="-72" charset="2"/>
              <a:buNone/>
            </a:pPr>
            <a:endParaRPr lang="en-US" sz="1800" u="sng">
              <a:latin typeface="Tahoma" pitchFamily="-72" charset="0"/>
              <a:ea typeface="Tahoma" pitchFamily="-72" charset="0"/>
              <a:cs typeface="Tahoma" pitchFamily="-72" charset="0"/>
            </a:endParaRPr>
          </a:p>
          <a:p>
            <a:r>
              <a:rPr lang="en-US" sz="1800">
                <a:latin typeface="Tahoma" pitchFamily="-72" charset="0"/>
                <a:ea typeface="Tahoma" pitchFamily="-72" charset="0"/>
                <a:cs typeface="Tahoma" pitchFamily="-72" charset="0"/>
              </a:rPr>
              <a:t>Special Education Administrator- </a:t>
            </a:r>
            <a:r>
              <a:rPr lang="en-US" sz="1800" u="sng">
                <a:latin typeface="Tahoma" pitchFamily="-72" charset="0"/>
                <a:ea typeface="Tahoma" pitchFamily="-72" charset="0"/>
                <a:cs typeface="Tahoma" pitchFamily="-72" charset="0"/>
              </a:rPr>
              <a:t>Amy Boughton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A39909-DE4B-4F06-BB28-84973BC01826}" type="slidenum">
              <a:rPr lang="en-US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8</a:t>
            </a:fld>
            <a:endParaRPr lang="en-US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uild="p" autoUpdateAnimBg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ack of books design template">
  <a:themeElements>
    <a:clrScheme name="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Stack of books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ck of book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3268</TotalTime>
  <Words>427</Words>
  <Application>Microsoft Office PowerPoint</Application>
  <PresentationFormat>On-screen Show (4:3)</PresentationFormat>
  <Paragraphs>81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ＭＳ Ｐゴシック</vt:lpstr>
      <vt:lpstr>Century Gothic</vt:lpstr>
      <vt:lpstr>Times New Roman</vt:lpstr>
      <vt:lpstr>Trebuchet MS</vt:lpstr>
      <vt:lpstr>Wingdings 2</vt:lpstr>
      <vt:lpstr>Wingdings</vt:lpstr>
      <vt:lpstr>Tahoma</vt:lpstr>
      <vt:lpstr>Stack of books design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Jason and Kimberly  Poe</cp:lastModifiedBy>
  <cp:revision>78</cp:revision>
  <cp:lastPrinted>2009-04-22T19:24:48Z</cp:lastPrinted>
  <dcterms:created xsi:type="dcterms:W3CDTF">2009-04-22T19:24:48Z</dcterms:created>
  <dcterms:modified xsi:type="dcterms:W3CDTF">2012-08-19T20:07:25Z</dcterms:modified>
</cp:coreProperties>
</file>