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21"/>
  </p:notesMasterIdLst>
  <p:handoutMasterIdLst>
    <p:handoutMasterId r:id="rId22"/>
  </p:handoutMasterIdLst>
  <p:sldIdLst>
    <p:sldId id="276" r:id="rId2"/>
    <p:sldId id="279" r:id="rId3"/>
    <p:sldId id="267" r:id="rId4"/>
    <p:sldId id="268" r:id="rId5"/>
    <p:sldId id="262" r:id="rId6"/>
    <p:sldId id="257" r:id="rId7"/>
    <p:sldId id="265" r:id="rId8"/>
    <p:sldId id="263" r:id="rId9"/>
    <p:sldId id="280" r:id="rId10"/>
    <p:sldId id="277" r:id="rId11"/>
    <p:sldId id="278" r:id="rId12"/>
    <p:sldId id="282" r:id="rId13"/>
    <p:sldId id="281" r:id="rId14"/>
    <p:sldId id="283" r:id="rId15"/>
    <p:sldId id="284" r:id="rId16"/>
    <p:sldId id="286" r:id="rId17"/>
    <p:sldId id="287" r:id="rId18"/>
    <p:sldId id="285" r:id="rId19"/>
    <p:sldId id="26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66"/>
    <a:srgbClr val="339966"/>
    <a:srgbClr val="FF33CC"/>
    <a:srgbClr val="FF66CC"/>
    <a:srgbClr val="FF9900"/>
    <a:srgbClr val="9900FF"/>
    <a:srgbClr val="993366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2732" autoAdjust="0"/>
    <p:restoredTop sz="94713" autoAdjust="0"/>
  </p:normalViewPr>
  <p:slideViewPr>
    <p:cSldViewPr>
      <p:cViewPr>
        <p:scale>
          <a:sx n="70" d="100"/>
          <a:sy n="70" d="100"/>
        </p:scale>
        <p:origin x="-1374" y="-5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200" d="100"/>
          <a:sy n="200" d="100"/>
        </p:scale>
        <p:origin x="-78" y="846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r>
              <a:rPr lang="en-US" dirty="0"/>
              <a:t>Confidentiality (and other special ed concerns that could conceivably get us both fired if you don't do them)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DA6EC242-9D18-4EE7-B2B8-92C355D481A9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8905298E-13F7-4DD3-94CD-06191C2A592F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2CBB57-092E-4D39-999B-93FCE8B30FB7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33AA1D-EE22-4D69-9F9C-533D46960A57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BFB0CD-597A-48DC-91C8-CD4B7E883D2B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340954-4ABC-4722-A4DC-CF586DB4106F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DFF9C4-65DF-4C1C-A52B-4B79661F4F7C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84A5F0-4CBF-4795-BE48-C292D340004E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B79CE8-F518-4A14-85A8-CEDC40CD5257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97A665C2-2DBB-42FF-875A-F45FFB6DCD2E}" type="datetime1">
              <a:rPr lang="en-US"/>
              <a:pPr/>
              <a:t>9/4/2012</a:t>
            </a:fld>
            <a:endParaRPr lang="en-US" dirty="0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CCC8838-59C1-41BB-A0D9-251979040F2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21C22A-0EA8-4B17-96F5-16D8996D1CD0}" type="datetime1">
              <a:rPr lang="en-US"/>
              <a:pPr/>
              <a:t>9/4/2012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1C4FD7-7D4C-48F6-9CBB-BCA03E13981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EE44BB-5AD0-4D42-8983-5AEC642BDE06}" type="datetime1">
              <a:rPr lang="en-US"/>
              <a:pPr/>
              <a:t>9/4/2012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1EE293-2A6B-421F-B09B-8C9693C3023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C4DC6F4-0436-402A-920A-808061244D88}" type="datetime1">
              <a:rPr lang="en-US"/>
              <a:pPr/>
              <a:t>9/4/2012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D50E3F1-C6A5-4101-AB16-79F765B42F2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DA544A-3C57-4554-A02B-04A558E25D99}" type="datetime1">
              <a:rPr lang="en-US"/>
              <a:pPr/>
              <a:t>9/4/2012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E6EE2-1A5D-46A7-93C7-F3309F3A980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CCEE50-5174-40C1-9312-EC39F9E69D3F}" type="datetime1">
              <a:rPr lang="en-US"/>
              <a:pPr/>
              <a:t>9/4/2012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126B45-AFEE-42E7-A313-8DA8F30D917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7B433F-FF37-426E-BE3F-61EBBCE4AC7A}" type="datetime1">
              <a:rPr lang="en-US"/>
              <a:pPr/>
              <a:t>9/4/2012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203D93-ADCF-49D9-A385-F86F305724F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37A86F-56D0-4175-A635-705744D25E9E}" type="datetime1">
              <a:rPr lang="en-US"/>
              <a:pPr/>
              <a:t>9/4/2012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58FFF5-719F-4841-8F22-2CD799A10E1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036532-36BF-48B7-A18F-803B5F30BC49}" type="datetime1">
              <a:rPr lang="en-US"/>
              <a:pPr/>
              <a:t>9/4/2012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8CE44-8EE5-4423-AB15-65359E62140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2A9231-F4D8-4996-A4E4-FE10FD26C9D9}" type="datetime1">
              <a:rPr lang="en-US"/>
              <a:pPr/>
              <a:t>9/4/2012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3566D7-DDF3-4026-A6B2-C96479E4E8F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F5747B-D5AB-481D-9942-46D1C8BE2E3B}" type="datetime1">
              <a:rPr lang="en-US"/>
              <a:pPr/>
              <a:t>9/4/2012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EE59A-61DF-48E6-8EC9-D9639039406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760174-FCEE-40AA-9C4C-63B03A08F8AE}" type="datetime1">
              <a:rPr lang="en-US"/>
              <a:pPr/>
              <a:t>9/4/2012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6DEB0-FC0F-453A-91AF-BA528BD9B47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41923EB6-C001-4D4E-98A6-021B7C537EF7}" type="datetime1">
              <a:rPr lang="en-US"/>
              <a:pPr/>
              <a:t>9/4/2012</a:t>
            </a:fld>
            <a:endParaRPr lang="en-US" dirty="0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3F1FFE53-4530-454A-A4C7-5456101B99F1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832" r:id="rId12"/>
  </p:sldLayoutIdLst>
  <p:transition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 smtClean="0">
                <a:latin typeface="Tahoma" pitchFamily="34" charset="0"/>
                <a:cs typeface="Tahoma" pitchFamily="34" charset="0"/>
              </a:rPr>
              <a:t>Special Education</a:t>
            </a:r>
            <a:r>
              <a:rPr lang="en-US" sz="4000" b="1" dirty="0" smtClean="0"/>
              <a:t>, Section 504, and </a:t>
            </a:r>
            <a:r>
              <a:rPr lang="en-US" sz="4000" b="1" dirty="0" err="1" smtClean="0"/>
              <a:t>RtI</a:t>
            </a:r>
            <a:endParaRPr lang="en-US" sz="4000" b="1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latin typeface="Tahoma" pitchFamily="34" charset="0"/>
                <a:cs typeface="Tahoma" pitchFamily="34" charset="0"/>
              </a:rPr>
              <a:t>Marcus High School</a:t>
            </a:r>
          </a:p>
          <a:p>
            <a:r>
              <a:rPr lang="en-US" b="1" dirty="0" smtClean="0">
                <a:latin typeface="Tahoma" pitchFamily="34" charset="0"/>
                <a:cs typeface="Tahoma" pitchFamily="34" charset="0"/>
              </a:rPr>
              <a:t>In-service 2012-2013</a:t>
            </a:r>
            <a:endParaRPr 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50E3F1-C6A5-4101-AB16-79F765B42F2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RtI</a:t>
            </a:r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Process Part 1</a:t>
            </a:r>
            <a:endParaRPr lang="en-US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>
                <a:latin typeface="Tahoma" pitchFamily="34" charset="0"/>
                <a:cs typeface="Tahoma" pitchFamily="34" charset="0"/>
              </a:rPr>
              <a:t>Every student is on Tier 1 – struggling students should be supported in the classroom with differentiated instruction, research-based best practices with instruction and assessment, tutoring, parent/student conferences, and counseling and administrative assistance where needed.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E6EE2-1A5D-46A7-93C7-F3309F3A980D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RtI</a:t>
            </a:r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Process Part 2</a:t>
            </a:r>
            <a:endParaRPr lang="en-US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 smtClean="0">
                <a:latin typeface="Tahoma" pitchFamily="34" charset="0"/>
                <a:cs typeface="Tahoma" pitchFamily="34" charset="0"/>
              </a:rPr>
              <a:t>No student should be referred to the </a:t>
            </a:r>
            <a:r>
              <a:rPr lang="en-US" sz="2000" dirty="0" err="1" smtClean="0">
                <a:latin typeface="Tahoma" pitchFamily="34" charset="0"/>
                <a:cs typeface="Tahoma" pitchFamily="34" charset="0"/>
              </a:rPr>
              <a:t>RtI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 Committee for Tier 2 or 3 unless a parent/student conference has been held to discuss concerns and develop an informal intervention plan.  </a:t>
            </a:r>
          </a:p>
          <a:p>
            <a:pPr lvl="0"/>
            <a:r>
              <a:rPr lang="en-US" sz="2000" dirty="0" smtClean="0">
                <a:latin typeface="Tahoma" pitchFamily="34" charset="0"/>
                <a:cs typeface="Tahoma" pitchFamily="34" charset="0"/>
              </a:rPr>
              <a:t>Develop a plan with the parent and student and give it a chance to work.  If you feel there is an extreme situation that warrants skipping this step contact Rebecca Clark.</a:t>
            </a:r>
          </a:p>
          <a:p>
            <a:pPr lvl="0"/>
            <a:r>
              <a:rPr lang="en-US" sz="2000" dirty="0" smtClean="0">
                <a:latin typeface="Tahoma" pitchFamily="34" charset="0"/>
                <a:cs typeface="Tahoma" pitchFamily="34" charset="0"/>
              </a:rPr>
              <a:t>If a student is still unsuccessful, please complete the Marcus High School </a:t>
            </a:r>
            <a:r>
              <a:rPr lang="en-US" sz="2000" dirty="0" err="1" smtClean="0">
                <a:latin typeface="Tahoma" pitchFamily="34" charset="0"/>
                <a:cs typeface="Tahoma" pitchFamily="34" charset="0"/>
              </a:rPr>
              <a:t>RtI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 Committee referral  and return to Rebecca Clark</a:t>
            </a:r>
            <a:r>
              <a:rPr lang="en-US" sz="2000" b="1" dirty="0" smtClean="0">
                <a:latin typeface="Tahoma" pitchFamily="34" charset="0"/>
                <a:cs typeface="Tahoma" pitchFamily="34" charset="0"/>
              </a:rPr>
              <a:t>.</a:t>
            </a:r>
            <a:endParaRPr lang="en-US" sz="2000" dirty="0" smtClean="0">
              <a:latin typeface="Tahoma" pitchFamily="34" charset="0"/>
              <a:cs typeface="Tahoma" pitchFamily="34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E6EE2-1A5D-46A7-93C7-F3309F3A980D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RtI</a:t>
            </a:r>
            <a:r>
              <a:rPr lang="en-US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Process – current students on Tier 2 or 3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5257800" cy="4754563"/>
          </a:xfrm>
        </p:spPr>
        <p:txBody>
          <a:bodyPr/>
          <a:lstStyle/>
          <a:p>
            <a:r>
              <a:rPr lang="en-US" sz="2400" dirty="0" smtClean="0">
                <a:latin typeface="Tahoma" pitchFamily="34" charset="0"/>
                <a:cs typeface="Tahoma" pitchFamily="34" charset="0"/>
              </a:rPr>
              <a:t>Make sure you have a copy of the intervention plan</a:t>
            </a:r>
          </a:p>
          <a:p>
            <a:r>
              <a:rPr lang="en-US" sz="2400" dirty="0" smtClean="0">
                <a:latin typeface="Tahoma" pitchFamily="34" charset="0"/>
                <a:cs typeface="Tahoma" pitchFamily="34" charset="0"/>
              </a:rPr>
              <a:t>Implement all interventions as appropriate to your class</a:t>
            </a:r>
          </a:p>
          <a:p>
            <a:r>
              <a:rPr lang="en-US" sz="2400" dirty="0" smtClean="0">
                <a:latin typeface="Tahoma" pitchFamily="34" charset="0"/>
                <a:cs typeface="Tahoma" pitchFamily="34" charset="0"/>
              </a:rPr>
              <a:t>Try new interventions as needed</a:t>
            </a:r>
          </a:p>
          <a:p>
            <a:r>
              <a:rPr lang="en-US" sz="2400" dirty="0" smtClean="0">
                <a:latin typeface="Tahoma" pitchFamily="34" charset="0"/>
                <a:cs typeface="Tahoma" pitchFamily="34" charset="0"/>
              </a:rPr>
              <a:t>Report progress on plan and turn into Rebecca Clark every 3 weeks (see example progress on form in Staff Shared Drive, </a:t>
            </a:r>
            <a:r>
              <a:rPr lang="en-US" sz="2400" dirty="0" err="1" smtClean="0">
                <a:latin typeface="Tahoma" pitchFamily="34" charset="0"/>
                <a:cs typeface="Tahoma" pitchFamily="34" charset="0"/>
              </a:rPr>
              <a:t>RtI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 folder)</a:t>
            </a:r>
            <a:endParaRPr lang="en-US" sz="2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E6EE2-1A5D-46A7-93C7-F3309F3A980D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RtI</a:t>
            </a:r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Where to find info?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Student Intervention Plans</a:t>
            </a:r>
          </a:p>
          <a:p>
            <a:r>
              <a:rPr lang="en-US" sz="1600" dirty="0" smtClean="0">
                <a:latin typeface="Tahoma" pitchFamily="34" charset="0"/>
                <a:cs typeface="Tahoma" pitchFamily="34" charset="0"/>
              </a:rPr>
              <a:t>Paper copy distributed to teachers beginning of each term</a:t>
            </a:r>
          </a:p>
          <a:p>
            <a:pPr lvl="0"/>
            <a:r>
              <a:rPr lang="en-US" sz="1600" dirty="0" smtClean="0">
                <a:latin typeface="Tahoma" pitchFamily="34" charset="0"/>
                <a:cs typeface="Tahoma" pitchFamily="34" charset="0"/>
              </a:rPr>
              <a:t>Digital copy in AWARE – go to ANALYZE—MY STUDENT GROUPS—002 ACTIVE RTI TIER 2 AND 3 2012-2013 (MHS)</a:t>
            </a:r>
            <a:br>
              <a:rPr lang="en-US" sz="1600" dirty="0" smtClean="0">
                <a:latin typeface="Tahoma" pitchFamily="34" charset="0"/>
                <a:cs typeface="Tahoma" pitchFamily="34" charset="0"/>
              </a:rPr>
            </a:br>
            <a:endParaRPr lang="en-US" sz="1600" dirty="0" smtClean="0"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Forms in the Staff Shared </a:t>
            </a:r>
          </a:p>
          <a:p>
            <a:r>
              <a:rPr lang="en-US" sz="1600" dirty="0" err="1" smtClean="0">
                <a:latin typeface="Tahoma" pitchFamily="34" charset="0"/>
                <a:cs typeface="Tahoma" pitchFamily="34" charset="0"/>
              </a:rPr>
              <a:t>RtI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 Procedures</a:t>
            </a:r>
          </a:p>
          <a:p>
            <a:r>
              <a:rPr lang="en-US" sz="1600" dirty="0" err="1" smtClean="0">
                <a:latin typeface="Tahoma" pitchFamily="34" charset="0"/>
                <a:cs typeface="Tahoma" pitchFamily="34" charset="0"/>
              </a:rPr>
              <a:t>RtI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 Referral Form</a:t>
            </a:r>
          </a:p>
          <a:p>
            <a:r>
              <a:rPr lang="en-US" sz="1600" dirty="0" err="1" smtClean="0">
                <a:latin typeface="Tahoma" pitchFamily="34" charset="0"/>
                <a:cs typeface="Tahoma" pitchFamily="34" charset="0"/>
              </a:rPr>
              <a:t>RtI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 Progress update example</a:t>
            </a:r>
          </a:p>
          <a:p>
            <a:pPr>
              <a:buNone/>
            </a:pP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E6EE2-1A5D-46A7-93C7-F3309F3A980D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752600"/>
            <a:ext cx="7086600" cy="731838"/>
          </a:xfrm>
        </p:spPr>
        <p:txBody>
          <a:bodyPr/>
          <a:lstStyle/>
          <a:p>
            <a:r>
              <a:rPr lang="en-US" sz="4800" b="1" dirty="0" smtClean="0"/>
              <a:t>Section 504</a:t>
            </a:r>
            <a:endParaRPr lang="en-US" sz="4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E6EE2-1A5D-46A7-93C7-F3309F3A980D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itchFamily="34" charset="0"/>
                <a:cs typeface="Tahoma" pitchFamily="34" charset="0"/>
              </a:rPr>
              <a:t>Section 504</a:t>
            </a:r>
            <a:endParaRPr 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latin typeface="Tahoma" pitchFamily="34" charset="0"/>
                <a:cs typeface="Tahoma" pitchFamily="34" charset="0"/>
              </a:rPr>
              <a:t>Who qualifies?</a:t>
            </a:r>
          </a:p>
          <a:p>
            <a:pPr>
              <a:buNone/>
            </a:pPr>
            <a:r>
              <a:rPr lang="en-US" i="1" dirty="0" smtClean="0">
                <a:latin typeface="Tahoma" pitchFamily="34" charset="0"/>
                <a:cs typeface="Tahoma" pitchFamily="34" charset="0"/>
              </a:rPr>
              <a:t>An individual with a physical or mental impairment which substantially  limits one or more major life activities.</a:t>
            </a:r>
          </a:p>
          <a:p>
            <a:pPr>
              <a:buNone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EX: learning, breathing, walking, hearing, etc.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E6EE2-1A5D-46A7-93C7-F3309F3A980D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itchFamily="34" charset="0"/>
                <a:cs typeface="Tahoma" pitchFamily="34" charset="0"/>
              </a:rPr>
              <a:t>Section 504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b="1" dirty="0" smtClean="0">
                <a:latin typeface="Tahoma" pitchFamily="34" charset="0"/>
                <a:cs typeface="Tahoma" pitchFamily="34" charset="0"/>
              </a:rPr>
              <a:t>How do we determine if a student qualifies?</a:t>
            </a:r>
          </a:p>
          <a:p>
            <a:pPr>
              <a:buNone/>
            </a:pPr>
            <a:r>
              <a:rPr lang="en-US" sz="2400" i="1" dirty="0" smtClean="0">
                <a:latin typeface="Tahoma" pitchFamily="34" charset="0"/>
                <a:cs typeface="Tahoma" pitchFamily="34" charset="0"/>
              </a:rPr>
              <a:t>Committee considers evaluation data including medical documentation of disability or impairment, other diagnostic information, and student school records</a:t>
            </a:r>
          </a:p>
          <a:p>
            <a:pPr>
              <a:buNone/>
            </a:pPr>
            <a:r>
              <a:rPr lang="en-US" sz="2400" b="1" dirty="0" smtClean="0">
                <a:latin typeface="Tahoma" pitchFamily="34" charset="0"/>
                <a:cs typeface="Tahoma" pitchFamily="34" charset="0"/>
              </a:rPr>
              <a:t>Who can refer to 504?</a:t>
            </a:r>
          </a:p>
          <a:p>
            <a:pPr>
              <a:buNone/>
            </a:pPr>
            <a:r>
              <a:rPr lang="en-US" sz="2400" i="1" dirty="0" smtClean="0">
                <a:latin typeface="Tahoma" pitchFamily="34" charset="0"/>
                <a:cs typeface="Tahoma" pitchFamily="34" charset="0"/>
              </a:rPr>
              <a:t>Parent or staff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E6EE2-1A5D-46A7-93C7-F3309F3A980D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7391400" cy="731838"/>
          </a:xfrm>
        </p:spPr>
        <p:txBody>
          <a:bodyPr/>
          <a:lstStyle/>
          <a:p>
            <a:r>
              <a:rPr lang="en-US" sz="2400" b="1" dirty="0" smtClean="0"/>
              <a:t>Section 504 – </a:t>
            </a:r>
            <a:r>
              <a:rPr lang="en-US" sz="2400" b="1" dirty="0" smtClean="0">
                <a:latin typeface="Tahoma" pitchFamily="34" charset="0"/>
                <a:cs typeface="Tahoma" pitchFamily="34" charset="0"/>
              </a:rPr>
              <a:t>Teacher/staff</a:t>
            </a:r>
            <a:r>
              <a:rPr lang="en-US" sz="2400" b="1" dirty="0" smtClean="0"/>
              <a:t> responsibilities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143000"/>
            <a:ext cx="5257800" cy="4953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dirty="0" smtClean="0">
                <a:latin typeface="Tahoma" pitchFamily="34" charset="0"/>
                <a:cs typeface="Tahoma" pitchFamily="34" charset="0"/>
              </a:rPr>
              <a:t>Attend 504 Committee meetings as scheduled.</a:t>
            </a:r>
          </a:p>
          <a:p>
            <a:pPr>
              <a:lnSpc>
                <a:spcPct val="80000"/>
              </a:lnSpc>
            </a:pPr>
            <a:r>
              <a:rPr lang="en-US" sz="1800" dirty="0" smtClean="0">
                <a:latin typeface="Tahoma" pitchFamily="34" charset="0"/>
                <a:cs typeface="Tahoma" pitchFamily="34" charset="0"/>
              </a:rPr>
              <a:t>Complete the teacher input sheet </a:t>
            </a:r>
            <a:r>
              <a:rPr lang="en-US" sz="1800" b="1" dirty="0" smtClean="0">
                <a:latin typeface="Tahoma" pitchFamily="34" charset="0"/>
                <a:cs typeface="Tahoma" pitchFamily="34" charset="0"/>
              </a:rPr>
              <a:t>prior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 and return it to the campus coordinator or other designated staff by stated deadlines</a:t>
            </a:r>
          </a:p>
          <a:p>
            <a:pPr>
              <a:lnSpc>
                <a:spcPct val="80000"/>
              </a:lnSpc>
            </a:pPr>
            <a:r>
              <a:rPr lang="en-US" sz="1800" dirty="0" smtClean="0">
                <a:latin typeface="Tahoma" pitchFamily="34" charset="0"/>
                <a:cs typeface="Tahoma" pitchFamily="34" charset="0"/>
              </a:rPr>
              <a:t>Pick-up accommodation sheets when notified</a:t>
            </a:r>
          </a:p>
          <a:p>
            <a:pPr>
              <a:lnSpc>
                <a:spcPct val="80000"/>
              </a:lnSpc>
            </a:pPr>
            <a:r>
              <a:rPr lang="en-US" sz="1800" dirty="0" smtClean="0">
                <a:latin typeface="Tahoma" pitchFamily="34" charset="0"/>
                <a:cs typeface="Tahoma" pitchFamily="34" charset="0"/>
              </a:rPr>
              <a:t>Instructionally deliver </a:t>
            </a:r>
            <a:r>
              <a:rPr lang="en-US" sz="1800" b="1" u="sng" dirty="0" smtClean="0">
                <a:latin typeface="Tahoma" pitchFamily="34" charset="0"/>
                <a:cs typeface="Tahoma" pitchFamily="34" charset="0"/>
              </a:rPr>
              <a:t>all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 accommodations determined by the 504 committee</a:t>
            </a:r>
          </a:p>
          <a:p>
            <a:pPr>
              <a:lnSpc>
                <a:spcPct val="80000"/>
              </a:lnSpc>
            </a:pPr>
            <a:r>
              <a:rPr lang="en-US" sz="1800" b="1" u="sng" dirty="0" smtClean="0">
                <a:latin typeface="Tahoma" pitchFamily="34" charset="0"/>
                <a:cs typeface="Tahoma" pitchFamily="34" charset="0"/>
              </a:rPr>
              <a:t>Maintain confidentiality</a:t>
            </a:r>
            <a:r>
              <a:rPr lang="en-US" sz="1800" b="1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regarding student accommodations and other records and </a:t>
            </a:r>
            <a:r>
              <a:rPr lang="en-US" sz="1800" b="1" u="sng" dirty="0" smtClean="0">
                <a:latin typeface="Tahoma" pitchFamily="34" charset="0"/>
                <a:cs typeface="Tahoma" pitchFamily="34" charset="0"/>
              </a:rPr>
              <a:t>be discreet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 when giving providing accommodations to protect student privacy</a:t>
            </a:r>
          </a:p>
          <a:p>
            <a:pPr>
              <a:lnSpc>
                <a:spcPct val="80000"/>
              </a:lnSpc>
            </a:pPr>
            <a:r>
              <a:rPr lang="en-US" sz="1800" dirty="0" smtClean="0">
                <a:latin typeface="Tahoma" pitchFamily="34" charset="0"/>
                <a:cs typeface="Tahoma" pitchFamily="34" charset="0"/>
              </a:rPr>
              <a:t>Request training or support if needed to deliver all accommodations</a:t>
            </a:r>
          </a:p>
          <a:p>
            <a:pPr>
              <a:lnSpc>
                <a:spcPct val="80000"/>
              </a:lnSpc>
            </a:pPr>
            <a:r>
              <a:rPr lang="en-US" sz="1800" b="1" u="sng" dirty="0" smtClean="0">
                <a:latin typeface="Tahoma" pitchFamily="34" charset="0"/>
                <a:cs typeface="Tahoma" pitchFamily="34" charset="0"/>
              </a:rPr>
              <a:t>NEVER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 indicate to a parent that a student will qualify for 504 – this must be determined by the committee after an evaluation has been completed.</a:t>
            </a:r>
          </a:p>
          <a:p>
            <a:pPr>
              <a:lnSpc>
                <a:spcPct val="80000"/>
              </a:lnSpc>
            </a:pPr>
            <a:r>
              <a:rPr lang="en-US" sz="1800" dirty="0" smtClean="0">
                <a:latin typeface="Tahoma" pitchFamily="34" charset="0"/>
                <a:cs typeface="Tahoma" pitchFamily="34" charset="0"/>
              </a:rPr>
              <a:t>Immediately refer any parent requesting 504 services to a campus coordinator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E6EE2-1A5D-46A7-93C7-F3309F3A980D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itchFamily="34" charset="0"/>
                <a:cs typeface="Tahoma" pitchFamily="34" charset="0"/>
              </a:rPr>
              <a:t>Section 504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Tahoma" pitchFamily="34" charset="0"/>
                <a:cs typeface="Tahoma" pitchFamily="34" charset="0"/>
              </a:rPr>
              <a:t>504 is federal law and school staff members are legally obligated to follow accommodation plans developed by the 504 committee</a:t>
            </a:r>
          </a:p>
          <a:p>
            <a:r>
              <a:rPr lang="en-US" sz="2400" dirty="0" smtClean="0">
                <a:latin typeface="Tahoma" pitchFamily="34" charset="0"/>
                <a:cs typeface="Tahoma" pitchFamily="34" charset="0"/>
              </a:rPr>
              <a:t>If you need training or resources to implement a student’s 504 plan, please see Rebecca Clark (A-L) or Amy Boughton (M-Z).</a:t>
            </a:r>
            <a:endParaRPr lang="en-US" sz="2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E6EE2-1A5D-46A7-93C7-F3309F3A980D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latin typeface="Tahoma" pitchFamily="34" charset="0"/>
                <a:cs typeface="Tahoma" pitchFamily="34" charset="0"/>
              </a:rPr>
              <a:t>Where to Get More Information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idx="1"/>
          </p:nvPr>
        </p:nvSpPr>
        <p:spPr>
          <a:xfrm>
            <a:off x="762000" y="1600200"/>
            <a:ext cx="5775325" cy="4525963"/>
          </a:xfrm>
        </p:spPr>
        <p:txBody>
          <a:bodyPr/>
          <a:lstStyle/>
          <a:p>
            <a:r>
              <a:rPr lang="en-US" sz="1800" dirty="0">
                <a:latin typeface="Tahoma" pitchFamily="34" charset="0"/>
                <a:cs typeface="Tahoma" pitchFamily="34" charset="0"/>
              </a:rPr>
              <a:t>Student’s Contact 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Teacher (SPED)</a:t>
            </a:r>
          </a:p>
          <a:p>
            <a:pPr>
              <a:buNone/>
            </a:pPr>
            <a:endParaRPr lang="en-US" sz="1800" dirty="0">
              <a:latin typeface="Tahoma" pitchFamily="34" charset="0"/>
              <a:cs typeface="Tahoma" pitchFamily="34" charset="0"/>
            </a:endParaRPr>
          </a:p>
          <a:p>
            <a:r>
              <a:rPr lang="en-US" sz="1800" dirty="0" smtClean="0">
                <a:latin typeface="Tahoma" pitchFamily="34" charset="0"/>
                <a:cs typeface="Tahoma" pitchFamily="34" charset="0"/>
              </a:rPr>
              <a:t>Diagnosticians- </a:t>
            </a:r>
            <a:r>
              <a:rPr lang="en-US" sz="1800" u="sng" dirty="0" smtClean="0">
                <a:latin typeface="Tahoma" pitchFamily="34" charset="0"/>
                <a:cs typeface="Tahoma" pitchFamily="34" charset="0"/>
              </a:rPr>
              <a:t>Terry Oliver (A-L) or Wayne Trammel (M-Z) (SPED)</a:t>
            </a:r>
          </a:p>
          <a:p>
            <a:pPr>
              <a:buNone/>
            </a:pPr>
            <a:endParaRPr lang="en-US" sz="1800" dirty="0">
              <a:latin typeface="Tahoma" pitchFamily="34" charset="0"/>
              <a:cs typeface="Tahoma" pitchFamily="34" charset="0"/>
            </a:endParaRPr>
          </a:p>
          <a:p>
            <a:r>
              <a:rPr lang="en-US" sz="1800" dirty="0" smtClean="0">
                <a:latin typeface="Tahoma" pitchFamily="34" charset="0"/>
                <a:cs typeface="Tahoma" pitchFamily="34" charset="0"/>
              </a:rPr>
              <a:t>Special </a:t>
            </a:r>
            <a:r>
              <a:rPr lang="en-US" sz="1800" dirty="0">
                <a:latin typeface="Tahoma" pitchFamily="34" charset="0"/>
                <a:cs typeface="Tahoma" pitchFamily="34" charset="0"/>
              </a:rPr>
              <a:t>Education Department 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Chair-</a:t>
            </a:r>
            <a:r>
              <a:rPr lang="en-US" sz="1800" u="sng" dirty="0" err="1" smtClean="0">
                <a:latin typeface="Tahoma" pitchFamily="34" charset="0"/>
                <a:cs typeface="Tahoma" pitchFamily="34" charset="0"/>
              </a:rPr>
              <a:t>Cindi</a:t>
            </a:r>
            <a:r>
              <a:rPr lang="en-US" sz="1800" u="sng" dirty="0" smtClean="0">
                <a:latin typeface="Tahoma" pitchFamily="34" charset="0"/>
                <a:cs typeface="Tahoma" pitchFamily="34" charset="0"/>
              </a:rPr>
              <a:t> Ellis</a:t>
            </a:r>
          </a:p>
          <a:p>
            <a:pPr>
              <a:buNone/>
            </a:pPr>
            <a:endParaRPr lang="en-US" sz="1800" u="sng" dirty="0" smtClean="0">
              <a:latin typeface="Tahoma" pitchFamily="34" charset="0"/>
              <a:cs typeface="Tahoma" pitchFamily="34" charset="0"/>
            </a:endParaRPr>
          </a:p>
          <a:p>
            <a:r>
              <a:rPr lang="en-US" sz="1800" dirty="0" smtClean="0">
                <a:latin typeface="Tahoma" pitchFamily="34" charset="0"/>
                <a:cs typeface="Tahoma" pitchFamily="34" charset="0"/>
              </a:rPr>
              <a:t>RTI Administrator- </a:t>
            </a:r>
            <a:r>
              <a:rPr lang="en-US" sz="1800" u="sng" dirty="0" smtClean="0">
                <a:latin typeface="Tahoma" pitchFamily="34" charset="0"/>
                <a:cs typeface="Tahoma" pitchFamily="34" charset="0"/>
              </a:rPr>
              <a:t>Rebecca Clark</a:t>
            </a:r>
          </a:p>
          <a:p>
            <a:pPr>
              <a:buNone/>
            </a:pPr>
            <a:endParaRPr lang="en-US" sz="1800" u="sng" dirty="0" smtClean="0">
              <a:latin typeface="Tahoma" pitchFamily="34" charset="0"/>
              <a:cs typeface="Tahoma" pitchFamily="34" charset="0"/>
            </a:endParaRPr>
          </a:p>
          <a:p>
            <a:r>
              <a:rPr lang="en-US" sz="1800" dirty="0" smtClean="0">
                <a:latin typeface="Tahoma" pitchFamily="34" charset="0"/>
                <a:cs typeface="Tahoma" pitchFamily="34" charset="0"/>
              </a:rPr>
              <a:t>Special Education Administrator- </a:t>
            </a:r>
            <a:r>
              <a:rPr lang="en-US" sz="1800" u="sng" dirty="0" smtClean="0">
                <a:latin typeface="Tahoma" pitchFamily="34" charset="0"/>
                <a:cs typeface="Tahoma" pitchFamily="34" charset="0"/>
              </a:rPr>
              <a:t>Amy Boughton</a:t>
            </a:r>
            <a:br>
              <a:rPr lang="en-US" sz="1800" u="sng" dirty="0" smtClean="0">
                <a:latin typeface="Tahoma" pitchFamily="34" charset="0"/>
                <a:cs typeface="Tahoma" pitchFamily="34" charset="0"/>
              </a:rPr>
            </a:br>
            <a:endParaRPr lang="en-US" sz="1800" u="sng" dirty="0" smtClean="0">
              <a:latin typeface="Tahoma" pitchFamily="34" charset="0"/>
              <a:cs typeface="Tahoma" pitchFamily="34" charset="0"/>
            </a:endParaRPr>
          </a:p>
          <a:p>
            <a:r>
              <a:rPr lang="en-US" sz="1800" dirty="0" smtClean="0">
                <a:latin typeface="Tahoma" pitchFamily="34" charset="0"/>
                <a:cs typeface="Tahoma" pitchFamily="34" charset="0"/>
              </a:rPr>
              <a:t>504 Coordinator A-L – </a:t>
            </a:r>
            <a:r>
              <a:rPr lang="en-US" sz="1800" u="sng" dirty="0" smtClean="0">
                <a:latin typeface="Tahoma" pitchFamily="34" charset="0"/>
                <a:cs typeface="Tahoma" pitchFamily="34" charset="0"/>
              </a:rPr>
              <a:t>Rebecca Clark</a:t>
            </a:r>
            <a:br>
              <a:rPr lang="en-US" sz="1800" u="sng" dirty="0" smtClean="0">
                <a:latin typeface="Tahoma" pitchFamily="34" charset="0"/>
                <a:cs typeface="Tahoma" pitchFamily="34" charset="0"/>
              </a:rPr>
            </a:br>
            <a:endParaRPr lang="en-US" sz="1800" u="sng" dirty="0" smtClean="0">
              <a:latin typeface="Tahoma" pitchFamily="34" charset="0"/>
              <a:cs typeface="Tahoma" pitchFamily="34" charset="0"/>
            </a:endParaRPr>
          </a:p>
          <a:p>
            <a:r>
              <a:rPr lang="en-US" sz="1800" dirty="0" smtClean="0">
                <a:latin typeface="Tahoma" pitchFamily="34" charset="0"/>
                <a:cs typeface="Tahoma" pitchFamily="34" charset="0"/>
              </a:rPr>
              <a:t>504 Coordinator M-Z – </a:t>
            </a:r>
            <a:r>
              <a:rPr lang="en-US" sz="1800" u="sng" dirty="0" smtClean="0">
                <a:latin typeface="Tahoma" pitchFamily="34" charset="0"/>
                <a:cs typeface="Tahoma" pitchFamily="34" charset="0"/>
              </a:rPr>
              <a:t>Amy Boughton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136F-D44A-44E5-AF4D-80AC969418F6}" type="slidenum">
              <a:rPr lang="en-US"/>
              <a:pPr/>
              <a:t>19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2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2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2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2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2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2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2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2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/>
      <p:bldP spid="12295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81200"/>
            <a:ext cx="7086600" cy="731838"/>
          </a:xfrm>
        </p:spPr>
        <p:txBody>
          <a:bodyPr/>
          <a:lstStyle/>
          <a:p>
            <a:r>
              <a:rPr lang="en-US" sz="5400" b="1" dirty="0" smtClean="0">
                <a:latin typeface="Tahoma" pitchFamily="34" charset="0"/>
                <a:cs typeface="Tahoma" pitchFamily="34" charset="0"/>
              </a:rPr>
              <a:t>Special Education</a:t>
            </a:r>
            <a:endParaRPr lang="en-US" sz="54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E6EE2-1A5D-46A7-93C7-F3309F3A980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latin typeface="Tahoma" pitchFamily="34" charset="0"/>
                <a:cs typeface="Tahoma" pitchFamily="34" charset="0"/>
              </a:rPr>
              <a:t>Teacher Responsibility under the Law</a:t>
            </a:r>
            <a:endParaRPr lang="en-US" sz="28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6631" name="Rectangle 7"/>
          <p:cNvSpPr>
            <a:spLocks noGrp="1" noChangeArrowheads="1"/>
          </p:cNvSpPr>
          <p:nvPr>
            <p:ph idx="1"/>
          </p:nvPr>
        </p:nvSpPr>
        <p:spPr>
          <a:xfrm>
            <a:off x="762000" y="1676400"/>
            <a:ext cx="5775325" cy="4449763"/>
          </a:xfrm>
        </p:spPr>
        <p:txBody>
          <a:bodyPr/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b="1" dirty="0"/>
              <a:t>   </a:t>
            </a:r>
            <a:r>
              <a:rPr lang="en-US" b="1" dirty="0" smtClean="0"/>
              <a:t> 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Every employee in the state who has signed a contract with a school district </a:t>
            </a:r>
            <a:r>
              <a:rPr lang="en-US" sz="1600" b="1" dirty="0" smtClean="0">
                <a:latin typeface="Tahoma" pitchFamily="34" charset="0"/>
                <a:cs typeface="Tahoma" pitchFamily="34" charset="0"/>
              </a:rPr>
              <a:t>has agreed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 to obey federal law, state law, and local policy. 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US" sz="1600" dirty="0" smtClean="0">
              <a:latin typeface="Tahoma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dirty="0" smtClean="0">
                <a:latin typeface="Tahoma" pitchFamily="34" charset="0"/>
                <a:cs typeface="Tahoma" pitchFamily="34" charset="0"/>
              </a:rPr>
              <a:t>	An employees failure to comply with special education services is in </a:t>
            </a:r>
            <a:r>
              <a:rPr lang="en-US" sz="1600" b="1" u="sng" dirty="0" smtClean="0">
                <a:latin typeface="Tahoma" pitchFamily="34" charset="0"/>
                <a:cs typeface="Tahoma" pitchFamily="34" charset="0"/>
              </a:rPr>
              <a:t>direct violation of IDEA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US" sz="1600" dirty="0" smtClean="0">
              <a:latin typeface="Tahoma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dirty="0" smtClean="0">
                <a:latin typeface="Tahoma" pitchFamily="34" charset="0"/>
                <a:cs typeface="Tahoma" pitchFamily="34" charset="0"/>
              </a:rPr>
              <a:t>	Under the federal IDEA and FERPA laws, “Education records” means those records that are: 1) directly related to a student; and 2) maintained by an educational agency or institution or by a party acting for the agency or institution. </a:t>
            </a:r>
          </a:p>
          <a:p>
            <a:pPr>
              <a:spcBef>
                <a:spcPct val="50000"/>
              </a:spcBef>
              <a:buClr>
                <a:schemeClr val="bg1"/>
              </a:buCl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E1DF9-006A-4F79-AAED-AB1621464792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143000" y="2438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dirty="0">
              <a:latin typeface="Tahoma" pitchFamily="34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066800" y="3810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dirty="0">
              <a:latin typeface="Tahoma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3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ahoma" pitchFamily="34" charset="0"/>
                <a:cs typeface="Tahoma" pitchFamily="34" charset="0"/>
              </a:rPr>
              <a:t>Types </a:t>
            </a:r>
            <a:r>
              <a:rPr lang="en-US" b="1" dirty="0">
                <a:latin typeface="Tahoma" pitchFamily="34" charset="0"/>
                <a:cs typeface="Tahoma" pitchFamily="34" charset="0"/>
              </a:rPr>
              <a:t>of Information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990600"/>
            <a:ext cx="6096000" cy="5334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endParaRPr lang="en-US" b="1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smtClean="0">
                <a:latin typeface="Tahoma" pitchFamily="34" charset="0"/>
                <a:cs typeface="Tahoma" pitchFamily="34" charset="0"/>
              </a:rPr>
              <a:t>Educational records/types </a:t>
            </a:r>
            <a:r>
              <a:rPr lang="en-US" sz="2000" b="1" dirty="0">
                <a:latin typeface="Tahoma" pitchFamily="34" charset="0"/>
                <a:cs typeface="Tahoma" pitchFamily="34" charset="0"/>
              </a:rPr>
              <a:t>of information gathered and maintained includes, but is not limited to:</a:t>
            </a:r>
            <a:r>
              <a:rPr lang="en-US" sz="2000" dirty="0">
                <a:latin typeface="Tahoma" pitchFamily="34" charset="0"/>
                <a:cs typeface="Tahoma" pitchFamily="34" charset="0"/>
              </a:rPr>
              <a:t>  </a:t>
            </a:r>
            <a:endParaRPr lang="en-US" sz="2000" dirty="0" smtClean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00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dirty="0">
                <a:latin typeface="Tahoma" pitchFamily="34" charset="0"/>
                <a:cs typeface="Tahoma" pitchFamily="34" charset="0"/>
              </a:rPr>
              <a:t>student's and parents' 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names</a:t>
            </a:r>
            <a:endParaRPr lang="en-US" sz="200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dirty="0">
                <a:latin typeface="Tahoma" pitchFamily="34" charset="0"/>
                <a:cs typeface="Tahoma" pitchFamily="34" charset="0"/>
              </a:rPr>
              <a:t>address and phone number 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latin typeface="Tahoma" pitchFamily="34" charset="0"/>
                <a:cs typeface="Tahoma" pitchFamily="34" charset="0"/>
              </a:rPr>
              <a:t>the student's date and place of birth 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latin typeface="Tahoma" pitchFamily="34" charset="0"/>
                <a:cs typeface="Tahoma" pitchFamily="34" charset="0"/>
              </a:rPr>
              <a:t>date of enrollment in the school 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latin typeface="Tahoma" pitchFamily="34" charset="0"/>
                <a:cs typeface="Tahoma" pitchFamily="34" charset="0"/>
              </a:rPr>
              <a:t>records from previous schools attended 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latin typeface="Tahoma" pitchFamily="34" charset="0"/>
                <a:cs typeface="Tahoma" pitchFamily="34" charset="0"/>
              </a:rPr>
              <a:t>attendance 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records</a:t>
            </a:r>
            <a:endParaRPr lang="en-US" sz="200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dirty="0">
                <a:latin typeface="Tahoma" pitchFamily="34" charset="0"/>
                <a:cs typeface="Tahoma" pitchFamily="34" charset="0"/>
              </a:rPr>
              <a:t>subjects taken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grades/credits taken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school activities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assessment results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discipline records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immunization records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correspondence from parents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endParaRPr lang="en-US" sz="2000" b="1" dirty="0" smtClean="0"/>
          </a:p>
          <a:p>
            <a:pPr>
              <a:lnSpc>
                <a:spcPct val="90000"/>
              </a:lnSpc>
            </a:pPr>
            <a:endParaRPr lang="en-US" sz="2000" b="1" dirty="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82FF3-46FB-4626-B159-8DCBE419CFD6}" type="slidenum">
              <a:rPr lang="en-US"/>
              <a:pPr/>
              <a:t>4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7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7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76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76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76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76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76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76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276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276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276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276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276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914400"/>
          </a:xfrm>
        </p:spPr>
        <p:txBody>
          <a:bodyPr/>
          <a:lstStyle/>
          <a:p>
            <a:r>
              <a:rPr lang="en-US" sz="2000" b="1" dirty="0" smtClean="0">
                <a:latin typeface="Tahoma" pitchFamily="34" charset="0"/>
                <a:cs typeface="Tahoma" pitchFamily="34" charset="0"/>
              </a:rPr>
              <a:t>Maintaining Confidentiality with Educational Records</a:t>
            </a:r>
            <a:r>
              <a:rPr lang="en-US" b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en-US" b="1" dirty="0" smtClean="0">
                <a:latin typeface="Tahoma" pitchFamily="34" charset="0"/>
                <a:cs typeface="Tahoma" pitchFamily="34" charset="0"/>
              </a:rPr>
            </a:br>
            <a:endParaRPr 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>
          <a:xfrm>
            <a:off x="762000" y="1600200"/>
            <a:ext cx="5867400" cy="4495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1800" dirty="0">
                <a:latin typeface="Tahoma" pitchFamily="34" charset="0"/>
                <a:cs typeface="Tahoma" pitchFamily="34" charset="0"/>
              </a:rPr>
              <a:t>ARD notices should </a:t>
            </a:r>
            <a:r>
              <a:rPr lang="en-US" sz="1800" u="sng" dirty="0">
                <a:latin typeface="Tahoma" pitchFamily="34" charset="0"/>
                <a:cs typeface="Tahoma" pitchFamily="34" charset="0"/>
              </a:rPr>
              <a:t>not</a:t>
            </a:r>
            <a:r>
              <a:rPr lang="en-US" sz="1800" dirty="0">
                <a:latin typeface="Tahoma" pitchFamily="34" charset="0"/>
                <a:cs typeface="Tahoma" pitchFamily="34" charset="0"/>
              </a:rPr>
              <a:t> be 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left out or easily accessible to other students. </a:t>
            </a:r>
          </a:p>
          <a:p>
            <a:pPr>
              <a:lnSpc>
                <a:spcPct val="90000"/>
              </a:lnSpc>
              <a:buNone/>
            </a:pPr>
            <a:endParaRPr lang="en-US" sz="180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Tahoma" pitchFamily="34" charset="0"/>
                <a:cs typeface="Tahoma" pitchFamily="34" charset="0"/>
              </a:rPr>
              <a:t>Store 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IEP’s/Accommodations </a:t>
            </a:r>
            <a:r>
              <a:rPr lang="en-US" sz="1800" dirty="0">
                <a:latin typeface="Tahoma" pitchFamily="34" charset="0"/>
                <a:cs typeface="Tahoma" pitchFamily="34" charset="0"/>
              </a:rPr>
              <a:t>in a </a:t>
            </a:r>
            <a:r>
              <a:rPr lang="en-US" sz="1800" b="1" u="sng" dirty="0">
                <a:latin typeface="Tahoma" pitchFamily="34" charset="0"/>
                <a:cs typeface="Tahoma" pitchFamily="34" charset="0"/>
              </a:rPr>
              <a:t>secure</a:t>
            </a:r>
            <a:r>
              <a:rPr lang="en-US" sz="1800" u="sng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location </a:t>
            </a:r>
            <a:r>
              <a:rPr lang="en-US" sz="1800" dirty="0">
                <a:latin typeface="Tahoma" pitchFamily="34" charset="0"/>
                <a:cs typeface="Tahoma" pitchFamily="34" charset="0"/>
              </a:rPr>
              <a:t>to which  only you have access.  </a:t>
            </a:r>
            <a:endParaRPr lang="en-US" sz="1800" dirty="0" smtClean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None/>
            </a:pPr>
            <a:endParaRPr lang="en-US" sz="180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800" b="1" u="sng" dirty="0">
                <a:latin typeface="Tahoma" pitchFamily="34" charset="0"/>
                <a:cs typeface="Tahoma" pitchFamily="34" charset="0"/>
              </a:rPr>
              <a:t>Be discreet</a:t>
            </a:r>
            <a:r>
              <a:rPr lang="en-US" sz="1800" dirty="0">
                <a:latin typeface="Tahoma" pitchFamily="34" charset="0"/>
                <a:cs typeface="Tahoma" pitchFamily="34" charset="0"/>
              </a:rPr>
              <a:t> when giving modified tests, modified assignments and when sending students to 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SSS.</a:t>
            </a:r>
          </a:p>
          <a:p>
            <a:pPr>
              <a:lnSpc>
                <a:spcPct val="90000"/>
              </a:lnSpc>
              <a:buNone/>
            </a:pPr>
            <a:endParaRPr lang="en-US" sz="180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Tahoma" pitchFamily="34" charset="0"/>
                <a:cs typeface="Tahoma" pitchFamily="34" charset="0"/>
              </a:rPr>
              <a:t>Be 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professional when engaging </a:t>
            </a:r>
            <a:r>
              <a:rPr lang="en-US" sz="1800" dirty="0">
                <a:latin typeface="Tahoma" pitchFamily="34" charset="0"/>
                <a:cs typeface="Tahoma" pitchFamily="34" charset="0"/>
              </a:rPr>
              <a:t>in conversations regarding not only special education students, but also regular education students.</a:t>
            </a:r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52D82-0B78-4F2C-A377-D189C7C8A5F4}" type="slidenum">
              <a:rPr lang="en-US"/>
              <a:pPr/>
              <a:t>5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Rectangle 8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6870700" cy="914400"/>
          </a:xfrm>
        </p:spPr>
        <p:txBody>
          <a:bodyPr/>
          <a:lstStyle/>
          <a:p>
            <a:r>
              <a:rPr lang="en-US" sz="2400" b="1" dirty="0">
                <a:solidFill>
                  <a:schemeClr val="hlink"/>
                </a:solidFill>
                <a:latin typeface="Tahoma" pitchFamily="34" charset="0"/>
                <a:cs typeface="Tahoma" pitchFamily="34" charset="0"/>
              </a:rPr>
              <a:t>Teacher </a:t>
            </a:r>
            <a:r>
              <a:rPr lang="en-US" sz="2400" b="1" dirty="0" smtClean="0">
                <a:solidFill>
                  <a:schemeClr val="hlink"/>
                </a:solidFill>
                <a:latin typeface="Tahoma" pitchFamily="34" charset="0"/>
                <a:cs typeface="Tahoma" pitchFamily="34" charset="0"/>
              </a:rPr>
              <a:t>Responsibilities for ARD meetings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5129" name="Rectangle 9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6019800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dirty="0">
                <a:latin typeface="Tahoma" pitchFamily="34" charset="0"/>
                <a:cs typeface="Tahoma" pitchFamily="34" charset="0"/>
              </a:rPr>
              <a:t>Attend Admission, Review and Dismissal (ARD) Meetings as scheduled. </a:t>
            </a:r>
            <a:endParaRPr lang="en-US" sz="1800" dirty="0" smtClean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  <a:buNone/>
            </a:pPr>
            <a:endParaRPr lang="en-US" sz="180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1800" dirty="0" smtClean="0">
                <a:latin typeface="Tahoma" pitchFamily="34" charset="0"/>
                <a:cs typeface="Tahoma" pitchFamily="34" charset="0"/>
              </a:rPr>
              <a:t>Complete the teacher input sheet </a:t>
            </a:r>
            <a:r>
              <a:rPr lang="en-US" sz="1800" b="1" dirty="0" smtClean="0">
                <a:latin typeface="Tahoma" pitchFamily="34" charset="0"/>
                <a:cs typeface="Tahoma" pitchFamily="34" charset="0"/>
              </a:rPr>
              <a:t>prior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 to the ARD and return it to the contact teacher. .</a:t>
            </a:r>
          </a:p>
          <a:p>
            <a:pPr>
              <a:lnSpc>
                <a:spcPct val="80000"/>
              </a:lnSpc>
              <a:buNone/>
            </a:pPr>
            <a:endParaRPr lang="en-US" sz="180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1800" dirty="0" smtClean="0">
                <a:latin typeface="Tahoma" pitchFamily="34" charset="0"/>
                <a:cs typeface="Tahoma" pitchFamily="34" charset="0"/>
              </a:rPr>
              <a:t>Pick-up accommodation </a:t>
            </a:r>
            <a:r>
              <a:rPr lang="en-US" sz="1800" dirty="0">
                <a:latin typeface="Tahoma" pitchFamily="34" charset="0"/>
                <a:cs typeface="Tahoma" pitchFamily="34" charset="0"/>
              </a:rPr>
              <a:t>sheets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>
              <a:lnSpc>
                <a:spcPct val="80000"/>
              </a:lnSpc>
              <a:buNone/>
            </a:pPr>
            <a:endParaRPr lang="en-US" sz="180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1800" dirty="0" smtClean="0">
                <a:latin typeface="Tahoma" pitchFamily="34" charset="0"/>
                <a:cs typeface="Tahoma" pitchFamily="34" charset="0"/>
              </a:rPr>
              <a:t>Instructionally deliver </a:t>
            </a:r>
            <a:r>
              <a:rPr lang="en-US" sz="1800" b="1" u="sng" dirty="0" smtClean="0">
                <a:latin typeface="Tahoma" pitchFamily="34" charset="0"/>
                <a:cs typeface="Tahoma" pitchFamily="34" charset="0"/>
              </a:rPr>
              <a:t>all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 accommodations determined </a:t>
            </a:r>
            <a:r>
              <a:rPr lang="en-US" sz="1800" dirty="0">
                <a:latin typeface="Tahoma" pitchFamily="34" charset="0"/>
                <a:cs typeface="Tahoma" pitchFamily="34" charset="0"/>
              </a:rPr>
              <a:t>by the ARD committee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>
              <a:lnSpc>
                <a:spcPct val="80000"/>
              </a:lnSpc>
              <a:buNone/>
            </a:pPr>
            <a:endParaRPr lang="en-US" sz="180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1800" u="sng" dirty="0">
                <a:latin typeface="Tahoma" pitchFamily="34" charset="0"/>
                <a:cs typeface="Tahoma" pitchFamily="34" charset="0"/>
              </a:rPr>
              <a:t>Maintain confidentiality</a:t>
            </a:r>
            <a:r>
              <a:rPr lang="en-US" sz="1800" dirty="0">
                <a:latin typeface="Tahoma" pitchFamily="34" charset="0"/>
                <a:cs typeface="Tahoma" pitchFamily="34" charset="0"/>
              </a:rPr>
              <a:t> regarding special education students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en-US" sz="1800" dirty="0" smtClean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1800" dirty="0" smtClean="0">
                <a:latin typeface="Tahoma" pitchFamily="34" charset="0"/>
                <a:cs typeface="Tahoma" pitchFamily="34" charset="0"/>
              </a:rPr>
              <a:t>If for any reason you cannot attend an ARD, notify the student’s special education contact teacher. </a:t>
            </a:r>
            <a:endParaRPr lang="en-US" sz="18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3F579-F009-4A2E-AADA-E7D4B71230C7}" type="slidenum">
              <a:rPr lang="en-US"/>
              <a:pPr/>
              <a:t>6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1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1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1"/>
      <p:bldP spid="5129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7467600" cy="428625"/>
          </a:xfrm>
        </p:spPr>
        <p:txBody>
          <a:bodyPr/>
          <a:lstStyle/>
          <a:p>
            <a:r>
              <a:rPr lang="en-US" b="1" dirty="0">
                <a:latin typeface="Tahoma" pitchFamily="34" charset="0"/>
                <a:cs typeface="Tahoma" pitchFamily="34" charset="0"/>
              </a:rPr>
              <a:t>The ARD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914400"/>
            <a:ext cx="5943600" cy="5334000"/>
          </a:xfrm>
        </p:spPr>
        <p:txBody>
          <a:bodyPr>
            <a:normAutofit fontScale="92500"/>
          </a:bodyPr>
          <a:lstStyle/>
          <a:p>
            <a:endParaRPr lang="en-US" sz="2400" dirty="0" smtClean="0"/>
          </a:p>
          <a:p>
            <a:r>
              <a:rPr lang="en-US" sz="1900" dirty="0" smtClean="0">
                <a:latin typeface="Tahoma" pitchFamily="34" charset="0"/>
                <a:cs typeface="Tahoma" pitchFamily="34" charset="0"/>
              </a:rPr>
              <a:t>Arrive to </a:t>
            </a:r>
            <a:r>
              <a:rPr lang="en-US" sz="1900" dirty="0">
                <a:latin typeface="Tahoma" pitchFamily="34" charset="0"/>
                <a:cs typeface="Tahoma" pitchFamily="34" charset="0"/>
              </a:rPr>
              <a:t>the ARD on time</a:t>
            </a:r>
            <a:r>
              <a:rPr lang="en-US" sz="19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>
              <a:buNone/>
            </a:pPr>
            <a:endParaRPr lang="en-US" sz="1900" dirty="0">
              <a:latin typeface="Tahoma" pitchFamily="34" charset="0"/>
              <a:cs typeface="Tahoma" pitchFamily="34" charset="0"/>
            </a:endParaRPr>
          </a:p>
          <a:p>
            <a:r>
              <a:rPr lang="en-US" sz="1900" dirty="0">
                <a:latin typeface="Tahoma" pitchFamily="34" charset="0"/>
                <a:cs typeface="Tahoma" pitchFamily="34" charset="0"/>
              </a:rPr>
              <a:t>Give input </a:t>
            </a:r>
            <a:r>
              <a:rPr lang="en-US" sz="1900" u="sng" dirty="0">
                <a:latin typeface="Tahoma" pitchFamily="34" charset="0"/>
                <a:cs typeface="Tahoma" pitchFamily="34" charset="0"/>
              </a:rPr>
              <a:t>as requested</a:t>
            </a:r>
            <a:r>
              <a:rPr lang="en-US" sz="1900" dirty="0" smtClean="0">
                <a:latin typeface="Tahoma" pitchFamily="34" charset="0"/>
                <a:cs typeface="Tahoma" pitchFamily="34" charset="0"/>
              </a:rPr>
              <a:t>. A specific script is being followed by the designated Administrator. </a:t>
            </a:r>
          </a:p>
          <a:p>
            <a:pPr>
              <a:buNone/>
            </a:pPr>
            <a:endParaRPr lang="en-US" sz="1900" dirty="0">
              <a:latin typeface="Tahoma" pitchFamily="34" charset="0"/>
              <a:cs typeface="Tahoma" pitchFamily="34" charset="0"/>
            </a:endParaRPr>
          </a:p>
          <a:p>
            <a:r>
              <a:rPr lang="en-US" sz="1900" dirty="0">
                <a:latin typeface="Tahoma" pitchFamily="34" charset="0"/>
                <a:cs typeface="Tahoma" pitchFamily="34" charset="0"/>
              </a:rPr>
              <a:t>If you believe that major changes need to be made to </a:t>
            </a:r>
            <a:r>
              <a:rPr lang="en-US" sz="1900" dirty="0" smtClean="0">
                <a:latin typeface="Tahoma" pitchFamily="34" charset="0"/>
                <a:cs typeface="Tahoma" pitchFamily="34" charset="0"/>
              </a:rPr>
              <a:t>the student’s  IEP or accommodations, please </a:t>
            </a:r>
            <a:r>
              <a:rPr lang="en-US" sz="1900" dirty="0">
                <a:latin typeface="Tahoma" pitchFamily="34" charset="0"/>
                <a:cs typeface="Tahoma" pitchFamily="34" charset="0"/>
              </a:rPr>
              <a:t>let the diagnostician know </a:t>
            </a:r>
            <a:r>
              <a:rPr lang="en-US" sz="1900" b="1" u="sng" dirty="0">
                <a:solidFill>
                  <a:srgbClr val="CC0000"/>
                </a:solidFill>
                <a:latin typeface="Tahoma" pitchFamily="34" charset="0"/>
                <a:cs typeface="Tahoma" pitchFamily="34" charset="0"/>
              </a:rPr>
              <a:t>prior</a:t>
            </a:r>
            <a:r>
              <a:rPr lang="en-US" sz="1900" dirty="0">
                <a:latin typeface="Tahoma" pitchFamily="34" charset="0"/>
                <a:cs typeface="Tahoma" pitchFamily="34" charset="0"/>
              </a:rPr>
              <a:t> to the ARD</a:t>
            </a:r>
            <a:r>
              <a:rPr lang="en-US" sz="19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>
              <a:buNone/>
            </a:pPr>
            <a:endParaRPr lang="en-US" sz="1900" dirty="0">
              <a:latin typeface="Tahoma" pitchFamily="34" charset="0"/>
              <a:cs typeface="Tahoma" pitchFamily="34" charset="0"/>
            </a:endParaRPr>
          </a:p>
          <a:p>
            <a:r>
              <a:rPr lang="en-US" sz="1900" dirty="0">
                <a:latin typeface="Tahoma" pitchFamily="34" charset="0"/>
                <a:cs typeface="Tahoma" pitchFamily="34" charset="0"/>
              </a:rPr>
              <a:t>If you have any concerns discuss it with the diagnostician </a:t>
            </a:r>
            <a:r>
              <a:rPr lang="en-US" sz="1900" b="1" u="sng" dirty="0">
                <a:solidFill>
                  <a:srgbClr val="CC0000"/>
                </a:solidFill>
                <a:latin typeface="Tahoma" pitchFamily="34" charset="0"/>
                <a:cs typeface="Tahoma" pitchFamily="34" charset="0"/>
              </a:rPr>
              <a:t>prior</a:t>
            </a:r>
            <a:r>
              <a:rPr lang="en-US" sz="1900" dirty="0">
                <a:latin typeface="Tahoma" pitchFamily="34" charset="0"/>
                <a:cs typeface="Tahoma" pitchFamily="34" charset="0"/>
              </a:rPr>
              <a:t> to the ARD</a:t>
            </a:r>
            <a:r>
              <a:rPr lang="en-US" sz="19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>
              <a:buNone/>
            </a:pPr>
            <a:endParaRPr lang="en-US" sz="1900" dirty="0">
              <a:latin typeface="Tahoma" pitchFamily="34" charset="0"/>
              <a:cs typeface="Tahoma" pitchFamily="34" charset="0"/>
            </a:endParaRPr>
          </a:p>
          <a:p>
            <a:r>
              <a:rPr lang="en-US" sz="1900" dirty="0">
                <a:latin typeface="Tahoma" pitchFamily="34" charset="0"/>
                <a:cs typeface="Tahoma" pitchFamily="34" charset="0"/>
              </a:rPr>
              <a:t>Remember that an </a:t>
            </a:r>
            <a:r>
              <a:rPr lang="en-US" sz="1900" b="1" dirty="0">
                <a:latin typeface="Tahoma" pitchFamily="34" charset="0"/>
                <a:cs typeface="Tahoma" pitchFamily="34" charset="0"/>
              </a:rPr>
              <a:t>ARD is not a </a:t>
            </a:r>
            <a:r>
              <a:rPr lang="en-US" sz="1900" b="1" u="sng" dirty="0">
                <a:latin typeface="Tahoma" pitchFamily="34" charset="0"/>
                <a:cs typeface="Tahoma" pitchFamily="34" charset="0"/>
              </a:rPr>
              <a:t>parent conference</a:t>
            </a:r>
            <a:r>
              <a:rPr lang="en-US" sz="1900" dirty="0">
                <a:latin typeface="Tahoma" pitchFamily="34" charset="0"/>
                <a:cs typeface="Tahoma" pitchFamily="34" charset="0"/>
              </a:rPr>
              <a:t>. If parents want to discuss your class in detail, they need to make an appointment with you. 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D146A-BA4A-44D5-B989-6ABEA51A4667}" type="slidenum">
              <a:rPr lang="en-US"/>
              <a:pPr/>
              <a:t>7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652463" y="420688"/>
            <a:ext cx="7061200" cy="930275"/>
          </a:xfrm>
        </p:spPr>
        <p:txBody>
          <a:bodyPr>
            <a:normAutofit/>
          </a:bodyPr>
          <a:lstStyle/>
          <a:p>
            <a:r>
              <a:rPr lang="en-US" b="1" dirty="0">
                <a:latin typeface="Tahoma" pitchFamily="34" charset="0"/>
                <a:cs typeface="Tahoma" pitchFamily="34" charset="0"/>
              </a:rPr>
              <a:t>Special Education Referrals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idx="1"/>
          </p:nvPr>
        </p:nvSpPr>
        <p:spPr>
          <a:xfrm>
            <a:off x="762000" y="1752600"/>
            <a:ext cx="5943600" cy="4373563"/>
          </a:xfrm>
        </p:spPr>
        <p:txBody>
          <a:bodyPr/>
          <a:lstStyle/>
          <a:p>
            <a:r>
              <a:rPr lang="en-US" sz="1800" dirty="0">
                <a:latin typeface="Tahoma" pitchFamily="34" charset="0"/>
                <a:cs typeface="Tahoma" pitchFamily="34" charset="0"/>
              </a:rPr>
              <a:t>If you suspect that a student has a learning disability, contact the 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student’s counselor first.</a:t>
            </a:r>
          </a:p>
          <a:p>
            <a:pPr>
              <a:buNone/>
            </a:pPr>
            <a:endParaRPr lang="en-US" sz="1800" dirty="0" smtClean="0">
              <a:latin typeface="Tahoma" pitchFamily="34" charset="0"/>
              <a:cs typeface="Tahoma" pitchFamily="34" charset="0"/>
            </a:endParaRPr>
          </a:p>
          <a:p>
            <a:r>
              <a:rPr lang="en-US" sz="1800" dirty="0" smtClean="0">
                <a:latin typeface="Tahoma" pitchFamily="34" charset="0"/>
                <a:cs typeface="Tahoma" pitchFamily="34" charset="0"/>
              </a:rPr>
              <a:t>Students </a:t>
            </a:r>
            <a:r>
              <a:rPr lang="en-US" sz="1800" dirty="0">
                <a:latin typeface="Tahoma" pitchFamily="34" charset="0"/>
                <a:cs typeface="Tahoma" pitchFamily="34" charset="0"/>
              </a:rPr>
              <a:t>must 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follow the </a:t>
            </a:r>
            <a:r>
              <a:rPr lang="en-US" sz="1800" dirty="0" err="1" smtClean="0">
                <a:latin typeface="Tahoma" pitchFamily="34" charset="0"/>
                <a:cs typeface="Tahoma" pitchFamily="34" charset="0"/>
              </a:rPr>
              <a:t>RtI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process before </a:t>
            </a:r>
            <a:r>
              <a:rPr lang="en-US" sz="1800" dirty="0">
                <a:latin typeface="Tahoma" pitchFamily="34" charset="0"/>
                <a:cs typeface="Tahoma" pitchFamily="34" charset="0"/>
              </a:rPr>
              <a:t>they are referred to Special Education for testing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. Mrs. Clark is in charge of the </a:t>
            </a:r>
            <a:r>
              <a:rPr lang="en-US" sz="1800" dirty="0" err="1" smtClean="0">
                <a:latin typeface="Tahoma" pitchFamily="34" charset="0"/>
                <a:cs typeface="Tahoma" pitchFamily="34" charset="0"/>
              </a:rPr>
              <a:t>RtI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process. </a:t>
            </a:r>
          </a:p>
          <a:p>
            <a:pPr>
              <a:buNone/>
            </a:pPr>
            <a:endParaRPr lang="en-US" sz="1800" dirty="0">
              <a:latin typeface="Tahoma" pitchFamily="34" charset="0"/>
              <a:cs typeface="Tahoma" pitchFamily="34" charset="0"/>
            </a:endParaRPr>
          </a:p>
          <a:p>
            <a:r>
              <a:rPr lang="en-US" sz="1800" b="1" u="sng" dirty="0">
                <a:solidFill>
                  <a:schemeClr val="hlink"/>
                </a:solidFill>
                <a:latin typeface="Tahoma" pitchFamily="34" charset="0"/>
                <a:cs typeface="Tahoma" pitchFamily="34" charset="0"/>
              </a:rPr>
              <a:t>Never</a:t>
            </a:r>
            <a:r>
              <a:rPr lang="en-US" sz="1800" dirty="0">
                <a:latin typeface="Tahoma" pitchFamily="34" charset="0"/>
                <a:cs typeface="Tahoma" pitchFamily="34" charset="0"/>
              </a:rPr>
              <a:t> indicate to a parent that you think a student has a learning disability or needs to be tested for special education.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27C5-9C61-41FB-8F94-A5467A8F2A12}" type="slidenum">
              <a:rPr lang="en-US"/>
              <a:pPr/>
              <a:t>8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09800"/>
            <a:ext cx="7772400" cy="731838"/>
          </a:xfrm>
        </p:spPr>
        <p:txBody>
          <a:bodyPr/>
          <a:lstStyle/>
          <a:p>
            <a:r>
              <a:rPr lang="en-US" b="1" dirty="0" err="1" smtClean="0">
                <a:latin typeface="Tahoma" pitchFamily="34" charset="0"/>
                <a:cs typeface="Tahoma" pitchFamily="34" charset="0"/>
              </a:rPr>
              <a:t>RtI</a:t>
            </a:r>
            <a:r>
              <a:rPr lang="en-US" b="1" dirty="0" smtClean="0">
                <a:latin typeface="Tahoma" pitchFamily="34" charset="0"/>
                <a:cs typeface="Tahoma" pitchFamily="34" charset="0"/>
              </a:rPr>
              <a:t> (Response to Intervention)</a:t>
            </a:r>
            <a:endParaRPr 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E6EE2-1A5D-46A7-93C7-F3309F3A980D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Stack of books design template">
  <a:themeElements>
    <a:clrScheme name="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Stack of books design templat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ck of books desig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ck of books desig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ck of books desig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ck of books desig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ck of books desig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ck of books desig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ck of books desig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ck of books desig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ck of books desig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ck of books desig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ck of books desig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ck of books desig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3752</TotalTime>
  <Words>961</Words>
  <Application>Microsoft Office PowerPoint</Application>
  <PresentationFormat>On-screen Show (4:3)</PresentationFormat>
  <Paragraphs>145</Paragraphs>
  <Slides>19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Stack of books design template</vt:lpstr>
      <vt:lpstr>Special Education, Section 504, and RtI</vt:lpstr>
      <vt:lpstr>Special Education</vt:lpstr>
      <vt:lpstr>Teacher Responsibility under the Law</vt:lpstr>
      <vt:lpstr>Types of Information</vt:lpstr>
      <vt:lpstr>Maintaining Confidentiality with Educational Records </vt:lpstr>
      <vt:lpstr>Teacher Responsibilities for ARD meetings </vt:lpstr>
      <vt:lpstr>The ARD</vt:lpstr>
      <vt:lpstr>Special Education Referrals</vt:lpstr>
      <vt:lpstr>RtI (Response to Intervention)</vt:lpstr>
      <vt:lpstr>RtI Process Part 1</vt:lpstr>
      <vt:lpstr>RtI Process Part 2</vt:lpstr>
      <vt:lpstr>RtI Process – current students on Tier 2 or 3</vt:lpstr>
      <vt:lpstr>RtI – Where to find info?</vt:lpstr>
      <vt:lpstr>Section 504</vt:lpstr>
      <vt:lpstr>Section 504</vt:lpstr>
      <vt:lpstr>Section 504</vt:lpstr>
      <vt:lpstr>Section 504 – Teacher/staff responsibilities </vt:lpstr>
      <vt:lpstr>Section 504</vt:lpstr>
      <vt:lpstr>Where to Get More Information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Clark, Rebecca</dc:creator>
  <cp:lastModifiedBy>LISD</cp:lastModifiedBy>
  <cp:revision>125</cp:revision>
  <cp:lastPrinted>1601-01-01T00:00:00Z</cp:lastPrinted>
  <dcterms:created xsi:type="dcterms:W3CDTF">1601-01-01T00:00:00Z</dcterms:created>
  <dcterms:modified xsi:type="dcterms:W3CDTF">2012-09-04T17:44:13Z</dcterms:modified>
</cp:coreProperties>
</file>